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Lst>
  <p:notesMasterIdLst>
    <p:notesMasterId r:id="rId57"/>
  </p:notesMasterIdLst>
  <p:sldIdLst>
    <p:sldId id="726" r:id="rId4"/>
    <p:sldId id="257" r:id="rId5"/>
    <p:sldId id="2241" r:id="rId6"/>
    <p:sldId id="258" r:id="rId7"/>
    <p:sldId id="1383" r:id="rId8"/>
    <p:sldId id="1384" r:id="rId9"/>
    <p:sldId id="1386" r:id="rId10"/>
    <p:sldId id="1431" r:id="rId11"/>
    <p:sldId id="2224" r:id="rId12"/>
    <p:sldId id="2229" r:id="rId13"/>
    <p:sldId id="1460" r:id="rId14"/>
    <p:sldId id="1461" r:id="rId15"/>
    <p:sldId id="1462" r:id="rId16"/>
    <p:sldId id="1463" r:id="rId17"/>
    <p:sldId id="1577" r:id="rId18"/>
    <p:sldId id="1578" r:id="rId19"/>
    <p:sldId id="1469" r:id="rId20"/>
    <p:sldId id="1470" r:id="rId21"/>
    <p:sldId id="1471" r:id="rId22"/>
    <p:sldId id="2148" r:id="rId23"/>
    <p:sldId id="1506" r:id="rId24"/>
    <p:sldId id="1507" r:id="rId25"/>
    <p:sldId id="1508" r:id="rId26"/>
    <p:sldId id="1509" r:id="rId27"/>
    <p:sldId id="1510" r:id="rId28"/>
    <p:sldId id="1511" r:id="rId29"/>
    <p:sldId id="1512" r:id="rId30"/>
    <p:sldId id="1517" r:id="rId31"/>
    <p:sldId id="1518" r:id="rId32"/>
    <p:sldId id="2243" r:id="rId33"/>
    <p:sldId id="1519" r:id="rId34"/>
    <p:sldId id="1520" r:id="rId35"/>
    <p:sldId id="1521" r:id="rId36"/>
    <p:sldId id="1522" r:id="rId37"/>
    <p:sldId id="1523" r:id="rId38"/>
    <p:sldId id="1524" r:id="rId39"/>
    <p:sldId id="1525" r:id="rId40"/>
    <p:sldId id="1526" r:id="rId41"/>
    <p:sldId id="1527" r:id="rId42"/>
    <p:sldId id="1528" r:id="rId43"/>
    <p:sldId id="1529" r:id="rId44"/>
    <p:sldId id="1530" r:id="rId45"/>
    <p:sldId id="1531" r:id="rId46"/>
    <p:sldId id="1532" r:id="rId47"/>
    <p:sldId id="1533" r:id="rId48"/>
    <p:sldId id="1534" r:id="rId49"/>
    <p:sldId id="1535" r:id="rId50"/>
    <p:sldId id="1536" r:id="rId51"/>
    <p:sldId id="1537" r:id="rId52"/>
    <p:sldId id="1692" r:id="rId53"/>
    <p:sldId id="1538" r:id="rId54"/>
    <p:sldId id="1539" r:id="rId55"/>
    <p:sldId id="176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01" autoAdjust="0"/>
    <p:restoredTop sz="94660"/>
  </p:normalViewPr>
  <p:slideViewPr>
    <p:cSldViewPr snapToGrid="0">
      <p:cViewPr varScale="1">
        <p:scale>
          <a:sx n="65" d="100"/>
          <a:sy n="65" d="100"/>
        </p:scale>
        <p:origin x="1028" y="44"/>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D8F4D-B7A9-47A4-B94C-088625742BEE}" type="datetimeFigureOut">
              <a:rPr lang="en-US" smtClean="0"/>
              <a:t>10/9/2023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033D3-5084-473C-AC66-2DAB14355DE6}" type="slidenum">
              <a:rPr lang="en-US" smtClean="0"/>
              <a:t>‹#›</a:t>
            </a:fld>
            <a:endParaRPr lang="en-US"/>
          </a:p>
        </p:txBody>
      </p:sp>
    </p:spTree>
    <p:extLst>
      <p:ext uri="{BB962C8B-B14F-4D97-AF65-F5344CB8AC3E}">
        <p14:creationId xmlns:p14="http://schemas.microsoft.com/office/powerpoint/2010/main" val="363883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04792" indent="-253994" algn="just">
              <a:buClr>
                <a:schemeClr val="dk1"/>
              </a:buClr>
              <a:buSzPts val="1200"/>
              <a:buAutoNum type="arabicPeriod"/>
            </a:pPr>
            <a:r>
              <a:rPr lang="en-US" sz="1400" b="1" dirty="0">
                <a:solidFill>
                  <a:schemeClr val="dk1"/>
                </a:solidFill>
              </a:rPr>
              <a:t>Submit exactly one that includes the following bullets. </a:t>
            </a:r>
            <a:r>
              <a:rPr lang="en-US" sz="1400" b="1" dirty="0">
                <a:solidFill>
                  <a:srgbClr val="FF0000"/>
                </a:solidFill>
              </a:rPr>
              <a:t>35 points</a:t>
            </a:r>
            <a:endParaRPr lang="en-US" sz="1400" b="1" dirty="0">
              <a:solidFill>
                <a:schemeClr val="dk1"/>
              </a:solidFill>
            </a:endParaRPr>
          </a:p>
          <a:p>
            <a:pPr marL="609585" indent="-397923" algn="just">
              <a:buClr>
                <a:schemeClr val="accent2"/>
              </a:buClr>
              <a:buSzPts val="1100"/>
              <a:buAutoNum type="alphaLcParenR"/>
            </a:pPr>
            <a:r>
              <a:rPr lang="en-US" sz="1200" dirty="0">
                <a:solidFill>
                  <a:schemeClr val="accent2"/>
                </a:solidFill>
              </a:rPr>
              <a:t>The validation maps from CROSSTAB which compare three maps with mask01. </a:t>
            </a:r>
            <a:r>
              <a:rPr lang="en-US" sz="1200" dirty="0">
                <a:solidFill>
                  <a:srgbClr val="FF0000"/>
                </a:solidFill>
              </a:rPr>
              <a:t>30 points</a:t>
            </a:r>
            <a:endParaRPr lang="en-US" sz="1050" dirty="0">
              <a:solidFill>
                <a:schemeClr val="accent2"/>
              </a:solidFill>
            </a:endParaRPr>
          </a:p>
          <a:p>
            <a:pPr marL="609585" indent="-397923" algn="just">
              <a:buClr>
                <a:schemeClr val="accent2"/>
              </a:buClr>
              <a:buSzPts val="1100"/>
              <a:buAutoNum type="alphaLcParenR"/>
            </a:pPr>
            <a:r>
              <a:rPr lang="en-US" sz="1200" dirty="0">
                <a:solidFill>
                  <a:schemeClr val="accent2"/>
                </a:solidFill>
              </a:rPr>
              <a:t>A paragraph that describes how the Markov matrix for each run relates to the </a:t>
            </a:r>
          </a:p>
          <a:p>
            <a:pPr marL="609585" indent="0" algn="just"/>
            <a:r>
              <a:rPr lang="en-US" sz="1200" dirty="0">
                <a:solidFill>
                  <a:schemeClr val="accent2"/>
                </a:solidFill>
              </a:rPr>
              <a:t>number of Misses, Hits, and False Alarms for each run. </a:t>
            </a:r>
            <a:r>
              <a:rPr lang="en-US" sz="1200" dirty="0">
                <a:solidFill>
                  <a:srgbClr val="FF0000"/>
                </a:solidFill>
              </a:rPr>
              <a:t>5 points</a:t>
            </a:r>
            <a:endParaRPr lang="en-US" sz="1200" dirty="0">
              <a:solidFill>
                <a:schemeClr val="accent2"/>
              </a:solidFill>
            </a:endParaRPr>
          </a:p>
          <a:p>
            <a:endParaRPr lang="en-US" dirty="0"/>
          </a:p>
        </p:txBody>
      </p:sp>
      <p:sp>
        <p:nvSpPr>
          <p:cNvPr id="4" name="Slide Number Placeholder 3"/>
          <p:cNvSpPr>
            <a:spLocks noGrp="1"/>
          </p:cNvSpPr>
          <p:nvPr>
            <p:ph type="sldNum" sz="quarter" idx="5"/>
          </p:nvPr>
        </p:nvSpPr>
        <p:spPr/>
        <p:txBody>
          <a:bodyPr/>
          <a:lstStyle/>
          <a:p>
            <a:fld id="{0D09A8DE-5C05-4D61-BDD7-8B854098B649}" type="slidenum">
              <a:rPr lang="en-US" smtClean="0"/>
              <a:t>4</a:t>
            </a:fld>
            <a:endParaRPr lang="en-US"/>
          </a:p>
        </p:txBody>
      </p:sp>
    </p:spTree>
    <p:extLst>
      <p:ext uri="{BB962C8B-B14F-4D97-AF65-F5344CB8AC3E}">
        <p14:creationId xmlns:p14="http://schemas.microsoft.com/office/powerpoint/2010/main" val="2154243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r>
              <a:rPr lang="en-US" sz="1400" b="1" dirty="0">
                <a:solidFill>
                  <a:schemeClr val="accent2"/>
                </a:solidFill>
              </a:rPr>
              <a:t>Submit exactly one slide that includes the following bullets. </a:t>
            </a:r>
            <a:r>
              <a:rPr lang="en-US" sz="1400" b="1" dirty="0">
                <a:solidFill>
                  <a:srgbClr val="FF0000"/>
                </a:solidFill>
              </a:rPr>
              <a:t>25 points</a:t>
            </a:r>
            <a:endParaRPr lang="en-US" sz="1400" b="1" dirty="0">
              <a:solidFill>
                <a:schemeClr val="accent2"/>
              </a:solidFill>
            </a:endParaRPr>
          </a:p>
          <a:p>
            <a:pPr marL="609585" indent="-397923" algn="just">
              <a:buClr>
                <a:schemeClr val="accent2"/>
              </a:buClr>
              <a:buSzPts val="1100"/>
              <a:buAutoNum type="alphaLcParenR"/>
            </a:pPr>
            <a:r>
              <a:rPr lang="en-US" sz="1200" dirty="0">
                <a:solidFill>
                  <a:schemeClr val="accent2"/>
                </a:solidFill>
              </a:rPr>
              <a:t>A group of validation maps that the LCM generates for each run. </a:t>
            </a:r>
            <a:r>
              <a:rPr lang="en-US" sz="1200" dirty="0">
                <a:solidFill>
                  <a:srgbClr val="FF0000"/>
                </a:solidFill>
              </a:rPr>
              <a:t>20 points</a:t>
            </a:r>
          </a:p>
          <a:p>
            <a:pPr marL="609585" indent="-397923" algn="just">
              <a:buClr>
                <a:schemeClr val="accent2"/>
              </a:buClr>
              <a:buSzPts val="1100"/>
              <a:buAutoNum type="alphaLcParenR"/>
            </a:pPr>
            <a:r>
              <a:rPr lang="en-US" sz="1200" dirty="0">
                <a:solidFill>
                  <a:schemeClr val="accent2"/>
                </a:solidFill>
              </a:rPr>
              <a:t>A paragraph that describes the limitations of the validation maps from the Land Change Modeler(LCM). </a:t>
            </a:r>
            <a:r>
              <a:rPr lang="en-US" sz="1200" dirty="0">
                <a:solidFill>
                  <a:srgbClr val="FF0000"/>
                </a:solidFill>
              </a:rPr>
              <a:t>5 points</a:t>
            </a:r>
            <a:endParaRPr lang="en-US" sz="1200" dirty="0">
              <a:solidFill>
                <a:schemeClr val="accent2"/>
              </a:solidFill>
            </a:endParaRPr>
          </a:p>
          <a:p>
            <a:endParaRPr lang="en-US" dirty="0"/>
          </a:p>
        </p:txBody>
      </p:sp>
      <p:sp>
        <p:nvSpPr>
          <p:cNvPr id="4" name="Slide Number Placeholder 3"/>
          <p:cNvSpPr>
            <a:spLocks noGrp="1"/>
          </p:cNvSpPr>
          <p:nvPr>
            <p:ph type="sldNum" sz="quarter" idx="5"/>
          </p:nvPr>
        </p:nvSpPr>
        <p:spPr/>
        <p:txBody>
          <a:bodyPr/>
          <a:lstStyle/>
          <a:p>
            <a:fld id="{0D09A8DE-5C05-4D61-BDD7-8B854098B649}" type="slidenum">
              <a:rPr lang="en-US" smtClean="0"/>
              <a:t>5</a:t>
            </a:fld>
            <a:endParaRPr lang="en-US"/>
          </a:p>
        </p:txBody>
      </p:sp>
    </p:spTree>
    <p:extLst>
      <p:ext uri="{BB962C8B-B14F-4D97-AF65-F5344CB8AC3E}">
        <p14:creationId xmlns:p14="http://schemas.microsoft.com/office/powerpoint/2010/main" val="1027173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09585" indent="-609585" algn="just"/>
            <a:r>
              <a:rPr lang="en-US" sz="1400" b="1" dirty="0">
                <a:solidFill>
                  <a:schemeClr val="accent2"/>
                </a:solidFill>
              </a:rPr>
              <a:t>4. Submit exactly one slide that includes the following bullets. </a:t>
            </a:r>
            <a:r>
              <a:rPr lang="en-US" sz="1400" b="1" dirty="0">
                <a:solidFill>
                  <a:srgbClr val="FF0000"/>
                </a:solidFill>
              </a:rPr>
              <a:t>20 points</a:t>
            </a:r>
            <a:endParaRPr lang="en-US" sz="1400" b="1" dirty="0">
              <a:solidFill>
                <a:schemeClr val="accent2"/>
              </a:solidFill>
            </a:endParaRPr>
          </a:p>
          <a:p>
            <a:pPr marL="609585" indent="-397923" algn="just">
              <a:buClr>
                <a:schemeClr val="accent2"/>
              </a:buClr>
              <a:buSzPts val="1100"/>
              <a:buAutoNum type="alphaLcParenR"/>
            </a:pPr>
            <a:r>
              <a:rPr lang="en-US" sz="1200" dirty="0">
                <a:solidFill>
                  <a:schemeClr val="accent2"/>
                </a:solidFill>
              </a:rPr>
              <a:t>A group of an elevation 02 map, the transition potential map, and an appropriate mask to use with the REGRESS plot. </a:t>
            </a:r>
            <a:r>
              <a:rPr lang="en-US" sz="1200" dirty="0">
                <a:solidFill>
                  <a:srgbClr val="FF0000"/>
                </a:solidFill>
              </a:rPr>
              <a:t>5 points</a:t>
            </a:r>
            <a:endParaRPr lang="en-US" sz="1200" dirty="0">
              <a:solidFill>
                <a:schemeClr val="accent2"/>
              </a:solidFill>
            </a:endParaRPr>
          </a:p>
          <a:p>
            <a:pPr marL="609585" indent="-397923" algn="just">
              <a:buClr>
                <a:schemeClr val="accent2"/>
              </a:buClr>
              <a:buSzPts val="1100"/>
              <a:buAutoNum type="alphaLcParenR"/>
            </a:pPr>
            <a:r>
              <a:rPr lang="en-US" sz="1200" dirty="0">
                <a:solidFill>
                  <a:schemeClr val="accent2"/>
                </a:solidFill>
              </a:rPr>
              <a:t>A clipboard of output from REGRESS. </a:t>
            </a:r>
            <a:r>
              <a:rPr lang="en-US" sz="1200" dirty="0">
                <a:solidFill>
                  <a:srgbClr val="FF0000"/>
                </a:solidFill>
              </a:rPr>
              <a:t>5 points</a:t>
            </a:r>
            <a:endParaRPr lang="en-US" sz="1200" dirty="0">
              <a:solidFill>
                <a:schemeClr val="accent2"/>
              </a:solidFill>
            </a:endParaRPr>
          </a:p>
          <a:p>
            <a:pPr marL="609585" indent="-397923" algn="just">
              <a:buClr>
                <a:schemeClr val="accent2"/>
              </a:buClr>
              <a:buSzPts val="1100"/>
              <a:buAutoNum type="alphaLcParenR"/>
            </a:pPr>
            <a:r>
              <a:rPr lang="en-US" sz="1200" dirty="0">
                <a:solidFill>
                  <a:schemeClr val="accent2"/>
                </a:solidFill>
              </a:rPr>
              <a:t>A paragraph that describes why you used the mask that you did. </a:t>
            </a:r>
            <a:r>
              <a:rPr lang="en-US" sz="1200" dirty="0">
                <a:solidFill>
                  <a:srgbClr val="FF0000"/>
                </a:solidFill>
              </a:rPr>
              <a:t>5 points</a:t>
            </a:r>
            <a:endParaRPr lang="en-US" sz="1200" dirty="0">
              <a:solidFill>
                <a:schemeClr val="accent2"/>
              </a:solidFill>
            </a:endParaRPr>
          </a:p>
          <a:p>
            <a:pPr marL="609585" indent="-397923" algn="just">
              <a:buClr>
                <a:schemeClr val="accent2"/>
              </a:buClr>
              <a:buSzPts val="1100"/>
              <a:buAutoNum type="alphaLcParenR"/>
            </a:pPr>
            <a:r>
              <a:rPr lang="en-US" sz="1200" dirty="0">
                <a:solidFill>
                  <a:schemeClr val="accent2"/>
                </a:solidFill>
              </a:rPr>
              <a:t>A paragraph that interprets the relationship between bullet 4(a) and bullet 4(b). </a:t>
            </a:r>
            <a:r>
              <a:rPr lang="en-US" sz="1200" dirty="0">
                <a:solidFill>
                  <a:srgbClr val="FF0000"/>
                </a:solidFill>
              </a:rPr>
              <a:t>5 points</a:t>
            </a:r>
            <a:endParaRPr lang="en-US" sz="1200" dirty="0">
              <a:solidFill>
                <a:schemeClr val="accent2"/>
              </a:solidFill>
            </a:endParaRPr>
          </a:p>
          <a:p>
            <a:endParaRPr lang="en-US" dirty="0"/>
          </a:p>
        </p:txBody>
      </p:sp>
      <p:sp>
        <p:nvSpPr>
          <p:cNvPr id="4" name="Slide Number Placeholder 3"/>
          <p:cNvSpPr>
            <a:spLocks noGrp="1"/>
          </p:cNvSpPr>
          <p:nvPr>
            <p:ph type="sldNum" sz="quarter" idx="5"/>
          </p:nvPr>
        </p:nvSpPr>
        <p:spPr/>
        <p:txBody>
          <a:bodyPr/>
          <a:lstStyle/>
          <a:p>
            <a:fld id="{0D09A8DE-5C05-4D61-BDD7-8B854098B649}" type="slidenum">
              <a:rPr lang="en-US" smtClean="0"/>
              <a:t>6</a:t>
            </a:fld>
            <a:endParaRPr lang="en-US"/>
          </a:p>
        </p:txBody>
      </p:sp>
    </p:spTree>
    <p:extLst>
      <p:ext uri="{BB962C8B-B14F-4D97-AF65-F5344CB8AC3E}">
        <p14:creationId xmlns:p14="http://schemas.microsoft.com/office/powerpoint/2010/main" val="3790988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2"/>
                </a:solidFill>
              </a:rPr>
              <a:t>Submit exactly one slide with a paragraph that compares the transition potential values from MLP to the suitability values from Assignment 2 run 1. </a:t>
            </a:r>
            <a:r>
              <a:rPr lang="en-US" sz="1200" b="1" dirty="0">
                <a:solidFill>
                  <a:srgbClr val="FF0000"/>
                </a:solidFill>
              </a:rPr>
              <a:t>10 points</a:t>
            </a:r>
            <a:endParaRPr lang="en-US" sz="1200" b="1" dirty="0">
              <a:solidFill>
                <a:schemeClr val="accent2"/>
              </a:solidFill>
            </a:endParaRPr>
          </a:p>
          <a:p>
            <a:endParaRPr lang="en-US" dirty="0"/>
          </a:p>
        </p:txBody>
      </p:sp>
      <p:sp>
        <p:nvSpPr>
          <p:cNvPr id="4" name="Slide Number Placeholder 3"/>
          <p:cNvSpPr>
            <a:spLocks noGrp="1"/>
          </p:cNvSpPr>
          <p:nvPr>
            <p:ph type="sldNum" sz="quarter" idx="5"/>
          </p:nvPr>
        </p:nvSpPr>
        <p:spPr/>
        <p:txBody>
          <a:bodyPr/>
          <a:lstStyle/>
          <a:p>
            <a:fld id="{0D09A8DE-5C05-4D61-BDD7-8B854098B649}" type="slidenum">
              <a:rPr lang="en-US" smtClean="0"/>
              <a:t>7</a:t>
            </a:fld>
            <a:endParaRPr lang="en-US"/>
          </a:p>
        </p:txBody>
      </p:sp>
    </p:spTree>
    <p:extLst>
      <p:ext uri="{BB962C8B-B14F-4D97-AF65-F5344CB8AC3E}">
        <p14:creationId xmlns:p14="http://schemas.microsoft.com/office/powerpoint/2010/main" val="3800452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87b1582c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87b1582c9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36024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541427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439024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dirty="0"/>
              <a:t>Click to edit Master title style</a:t>
            </a:r>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413146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471604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dirty="0"/>
              <a:t>Click to edit Master title style</a:t>
            </a:r>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92901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dirty="0"/>
              <a:t>Click to edit Master title style</a:t>
            </a:r>
          </a:p>
        </p:txBody>
      </p:sp>
      <p:sp>
        <p:nvSpPr>
          <p:cNvPr id="3" name="Content Placeholder 2"/>
          <p:cNvSpPr>
            <a:spLocks noGrp="1"/>
          </p:cNvSpPr>
          <p:nvPr>
            <p:ph sz="half" idx="1"/>
          </p:nvPr>
        </p:nvSpPr>
        <p:spPr>
          <a:xfrm>
            <a:off x="2605374" y="2052116"/>
            <a:ext cx="3891960" cy="399782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66636" y="2052114"/>
            <a:ext cx="3894222" cy="399782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797993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dirty="0"/>
              <a:t>Click to edit Master title style</a:t>
            </a:r>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473658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3408409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499284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dirty="0"/>
              <a:t>Click to edit Master title style</a:t>
            </a:r>
          </a:p>
        </p:txBody>
      </p:sp>
      <p:sp>
        <p:nvSpPr>
          <p:cNvPr id="3" name="Content Placeholder 2"/>
          <p:cNvSpPr>
            <a:spLocks noGrp="1"/>
          </p:cNvSpPr>
          <p:nvPr>
            <p:ph idx="1"/>
          </p:nvPr>
        </p:nvSpPr>
        <p:spPr>
          <a:xfrm>
            <a:off x="5120154" y="805818"/>
            <a:ext cx="5446278" cy="5244126"/>
          </a:xfrm>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89578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9676395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dirty="0"/>
              <a:t>Click to edit Master title style</a:t>
            </a:r>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530320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34456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dirty="0"/>
              <a:t>Click to edit Master title style</a:t>
            </a:r>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356704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825329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152506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928241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48826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71054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76666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5571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7976796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527521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553801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06168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72534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91574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814145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577638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348001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481839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664727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7C6A6E-F6BB-4697-B856-8A66036D8304}" type="slidenum">
              <a:rPr lang="en-US" smtClean="0"/>
              <a:t>‹#›</a:t>
            </a:fld>
            <a:endParaRPr lang="en-US"/>
          </a:p>
        </p:txBody>
      </p:sp>
    </p:spTree>
    <p:extLst>
      <p:ext uri="{BB962C8B-B14F-4D97-AF65-F5344CB8AC3E}">
        <p14:creationId xmlns:p14="http://schemas.microsoft.com/office/powerpoint/2010/main" val="2661569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6254747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65579375"/>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anvas.clarku.edu/courses/9287/modules/items/544516"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emf"/><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1.emf"/><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emf"/><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emf"/><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moodle.clarku.edu/mod/resource/view.php?id=577703" TargetMode="Externa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1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79" y="365126"/>
            <a:ext cx="11925701" cy="395270"/>
          </a:xfrm>
        </p:spPr>
        <p:txBody>
          <a:bodyPr>
            <a:normAutofit fontScale="90000"/>
          </a:bodyPr>
          <a:lstStyle/>
          <a:p>
            <a:r>
              <a:rPr lang="en-US" dirty="0"/>
              <a:t>Agenda for GEOG260/360 GIS &amp; Land Change Models</a:t>
            </a:r>
          </a:p>
        </p:txBody>
      </p:sp>
      <p:sp>
        <p:nvSpPr>
          <p:cNvPr id="3" name="Content Placeholder 2"/>
          <p:cNvSpPr>
            <a:spLocks noGrp="1"/>
          </p:cNvSpPr>
          <p:nvPr>
            <p:ph idx="1"/>
          </p:nvPr>
        </p:nvSpPr>
        <p:spPr>
          <a:xfrm>
            <a:off x="0" y="760396"/>
            <a:ext cx="12191999" cy="6097604"/>
          </a:xfrm>
        </p:spPr>
        <p:txBody>
          <a:bodyPr>
            <a:normAutofit fontScale="92500"/>
          </a:bodyPr>
          <a:lstStyle/>
          <a:p>
            <a:pPr marL="0" indent="0">
              <a:buNone/>
            </a:pPr>
            <a:r>
              <a:rPr lang="en-US" dirty="0"/>
              <a:t>October 11</a:t>
            </a:r>
          </a:p>
          <a:p>
            <a:pPr marL="457200" lvl="1" indent="0">
              <a:buNone/>
            </a:pPr>
            <a:r>
              <a:rPr lang="en-US" dirty="0"/>
              <a:t>See CUGA announcement</a:t>
            </a:r>
          </a:p>
          <a:p>
            <a:pPr marL="457200" lvl="1" indent="0">
              <a:buNone/>
            </a:pPr>
            <a:r>
              <a:rPr lang="en-US" dirty="0"/>
              <a:t>Feedback on assignment 4</a:t>
            </a:r>
          </a:p>
          <a:p>
            <a:pPr marL="457200" lvl="1" indent="0">
              <a:buNone/>
            </a:pPr>
            <a:r>
              <a:rPr lang="en-US" dirty="0"/>
              <a:t>Discuss Assignment 5 and machine learning algorithms</a:t>
            </a:r>
          </a:p>
          <a:p>
            <a:pPr marL="457200" lvl="1" indent="0">
              <a:buNone/>
            </a:pPr>
            <a:r>
              <a:rPr lang="en-US" dirty="0"/>
              <a:t>Get instructions for Assignment 6</a:t>
            </a:r>
          </a:p>
          <a:p>
            <a:pPr marL="457200" lvl="1" indent="0">
              <a:buNone/>
            </a:pPr>
            <a:r>
              <a:rPr lang="en-US" dirty="0"/>
              <a:t>	Skim </a:t>
            </a:r>
            <a:r>
              <a:rPr lang="en-US" dirty="0">
                <a:hlinkClick r:id="rId2" tooltip="Strzempko and Pontius - 2023 - The Flow Matrix Offers a Straightforward Alternati.pdf"/>
              </a:rPr>
              <a:t>Strzempko and Pontius - 2023 - The Flow Matrix Offers a Straightforward Alternati.pdf</a:t>
            </a:r>
            <a:endParaRPr lang="en-US" dirty="0"/>
          </a:p>
          <a:p>
            <a:pPr marL="0" indent="0">
              <a:buNone/>
            </a:pPr>
            <a:r>
              <a:rPr lang="en-US" dirty="0"/>
              <a:t>October 12</a:t>
            </a:r>
          </a:p>
          <a:p>
            <a:pPr marL="457200" lvl="1" indent="0">
              <a:buNone/>
            </a:pPr>
            <a:r>
              <a:rPr lang="en-US" dirty="0"/>
              <a:t>Tanner office hours in the Academic Commons 11am-1pm</a:t>
            </a:r>
          </a:p>
          <a:p>
            <a:pPr marL="0" indent="0">
              <a:buNone/>
            </a:pPr>
            <a:r>
              <a:rPr lang="en-US" dirty="0"/>
              <a:t>October 13</a:t>
            </a:r>
          </a:p>
          <a:p>
            <a:pPr marL="457200" lvl="1" indent="0">
              <a:buNone/>
            </a:pPr>
            <a:r>
              <a:rPr lang="en-US" dirty="0"/>
              <a:t>Submit Assignment 5 by 4pm on Canvas</a:t>
            </a:r>
          </a:p>
          <a:p>
            <a:pPr marL="0" indent="0">
              <a:buNone/>
            </a:pPr>
            <a:r>
              <a:rPr lang="en-US" dirty="0"/>
              <a:t>October 16</a:t>
            </a:r>
          </a:p>
          <a:p>
            <a:pPr marL="457200" lvl="1" indent="0">
              <a:buNone/>
            </a:pPr>
            <a:r>
              <a:rPr lang="en-US" dirty="0"/>
              <a:t>Discuss Assignment 6</a:t>
            </a:r>
          </a:p>
          <a:p>
            <a:pPr marL="0" indent="0">
              <a:buNone/>
            </a:pPr>
            <a:r>
              <a:rPr lang="en-US" dirty="0"/>
              <a:t>October 18</a:t>
            </a:r>
          </a:p>
          <a:p>
            <a:pPr marL="457200" lvl="1" indent="0">
              <a:buNone/>
            </a:pPr>
            <a:r>
              <a:rPr lang="en-US" dirty="0"/>
              <a:t>Submit Assignment 6 by 4pm on Canvas</a:t>
            </a:r>
          </a:p>
          <a:p>
            <a:pPr marL="457200" lvl="1" indent="0">
              <a:buNone/>
            </a:pPr>
            <a:r>
              <a:rPr lang="en-US" dirty="0"/>
              <a:t>Get instructions for Assignment 7</a:t>
            </a:r>
          </a:p>
        </p:txBody>
      </p:sp>
      <p:sp>
        <p:nvSpPr>
          <p:cNvPr id="4" name="Slide Number Placeholder 3"/>
          <p:cNvSpPr>
            <a:spLocks noGrp="1"/>
          </p:cNvSpPr>
          <p:nvPr>
            <p:ph type="sldNum" sz="quarter" idx="12"/>
          </p:nvPr>
        </p:nvSpPr>
        <p:spPr/>
        <p:txBody>
          <a:bodyPr/>
          <a:lstStyle/>
          <a:p>
            <a:fld id="{D47C6A6E-F6BB-4697-B856-8A66036D8304}" type="slidenum">
              <a:rPr lang="en-US" smtClean="0"/>
              <a:t>1</a:t>
            </a:fld>
            <a:endParaRPr lang="en-US"/>
          </a:p>
        </p:txBody>
      </p:sp>
    </p:spTree>
    <p:extLst>
      <p:ext uri="{BB962C8B-B14F-4D97-AF65-F5344CB8AC3E}">
        <p14:creationId xmlns:p14="http://schemas.microsoft.com/office/powerpoint/2010/main" val="2317816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3588F-CB17-405F-9A66-EB9D43F26868}"/>
              </a:ext>
            </a:extLst>
          </p:cNvPr>
          <p:cNvSpPr>
            <a:spLocks noGrp="1"/>
          </p:cNvSpPr>
          <p:nvPr>
            <p:ph type="title"/>
          </p:nvPr>
        </p:nvSpPr>
        <p:spPr/>
        <p:txBody>
          <a:bodyPr/>
          <a:lstStyle/>
          <a:p>
            <a:r>
              <a:rPr lang="en-US" dirty="0"/>
              <a:t>How should we interpret the numerical values of the transition potentials?</a:t>
            </a:r>
          </a:p>
        </p:txBody>
      </p:sp>
      <p:sp>
        <p:nvSpPr>
          <p:cNvPr id="3" name="Text Placeholder 2">
            <a:extLst>
              <a:ext uri="{FF2B5EF4-FFF2-40B4-BE49-F238E27FC236}">
                <a16:creationId xmlns:a16="http://schemas.microsoft.com/office/drawing/2014/main" id="{C0B1DF9C-699A-478F-A44E-7F0ECD1BF339}"/>
              </a:ext>
            </a:extLst>
          </p:cNvPr>
          <p:cNvSpPr>
            <a:spLocks noGrp="1"/>
          </p:cNvSpPr>
          <p:nvPr>
            <p:ph type="body" idx="1"/>
          </p:nvPr>
        </p:nvSpPr>
        <p:spPr/>
        <p:txBody>
          <a:bodyPr/>
          <a:lstStyle/>
          <a:p>
            <a:r>
              <a:rPr lang="en-US" dirty="0"/>
              <a:t>elevation02</a:t>
            </a:r>
          </a:p>
        </p:txBody>
      </p:sp>
      <p:pic>
        <p:nvPicPr>
          <p:cNvPr id="8" name="Content Placeholder 7">
            <a:extLst>
              <a:ext uri="{FF2B5EF4-FFF2-40B4-BE49-F238E27FC236}">
                <a16:creationId xmlns:a16="http://schemas.microsoft.com/office/drawing/2014/main" id="{15FA1802-D33B-4C92-A85F-0627CA713944}"/>
              </a:ext>
            </a:extLst>
          </p:cNvPr>
          <p:cNvPicPr>
            <a:picLocks noGrp="1" noChangeAspect="1"/>
          </p:cNvPicPr>
          <p:nvPr>
            <p:ph sz="half" idx="2"/>
          </p:nvPr>
        </p:nvPicPr>
        <p:blipFill>
          <a:blip r:embed="rId2"/>
          <a:stretch>
            <a:fillRect/>
          </a:stretch>
        </p:blipFill>
        <p:spPr>
          <a:xfrm>
            <a:off x="1595669" y="2673844"/>
            <a:ext cx="3646025" cy="3347049"/>
          </a:xfrm>
          <a:prstGeom prst="rect">
            <a:avLst/>
          </a:prstGeom>
        </p:spPr>
      </p:pic>
      <p:sp>
        <p:nvSpPr>
          <p:cNvPr id="5" name="Text Placeholder 4">
            <a:extLst>
              <a:ext uri="{FF2B5EF4-FFF2-40B4-BE49-F238E27FC236}">
                <a16:creationId xmlns:a16="http://schemas.microsoft.com/office/drawing/2014/main" id="{9C49CB65-15B4-4E94-9881-9495ECEF5344}"/>
              </a:ext>
            </a:extLst>
          </p:cNvPr>
          <p:cNvSpPr>
            <a:spLocks noGrp="1"/>
          </p:cNvSpPr>
          <p:nvPr>
            <p:ph type="body" sz="quarter" idx="3"/>
          </p:nvPr>
        </p:nvSpPr>
        <p:spPr/>
        <p:txBody>
          <a:bodyPr/>
          <a:lstStyle/>
          <a:p>
            <a:r>
              <a:rPr lang="en-US" dirty="0"/>
              <a:t>Transition potential for Gain of Built</a:t>
            </a:r>
          </a:p>
        </p:txBody>
      </p:sp>
      <p:pic>
        <p:nvPicPr>
          <p:cNvPr id="9" name="Content Placeholder 8">
            <a:extLst>
              <a:ext uri="{FF2B5EF4-FFF2-40B4-BE49-F238E27FC236}">
                <a16:creationId xmlns:a16="http://schemas.microsoft.com/office/drawing/2014/main" id="{667CA799-9D27-4029-9ABF-73E186AC9156}"/>
              </a:ext>
            </a:extLst>
          </p:cNvPr>
          <p:cNvPicPr>
            <a:picLocks noGrp="1" noChangeAspect="1"/>
          </p:cNvPicPr>
          <p:nvPr>
            <p:ph sz="quarter" idx="4"/>
          </p:nvPr>
        </p:nvPicPr>
        <p:blipFill>
          <a:blip r:embed="rId3"/>
          <a:stretch>
            <a:fillRect/>
          </a:stretch>
        </p:blipFill>
        <p:spPr>
          <a:xfrm>
            <a:off x="6877120" y="2691097"/>
            <a:ext cx="3773347" cy="3312543"/>
          </a:xfrm>
          <a:prstGeom prst="rect">
            <a:avLst/>
          </a:prstGeom>
        </p:spPr>
      </p:pic>
      <p:sp>
        <p:nvSpPr>
          <p:cNvPr id="7" name="Slide Number Placeholder 6">
            <a:extLst>
              <a:ext uri="{FF2B5EF4-FFF2-40B4-BE49-F238E27FC236}">
                <a16:creationId xmlns:a16="http://schemas.microsoft.com/office/drawing/2014/main" id="{D3B653C7-88C5-4A8D-BD69-9A5D4CEA7462}"/>
              </a:ext>
            </a:extLst>
          </p:cNvPr>
          <p:cNvSpPr>
            <a:spLocks noGrp="1"/>
          </p:cNvSpPr>
          <p:nvPr>
            <p:ph type="sldNum" sz="quarter" idx="12"/>
          </p:nvPr>
        </p:nvSpPr>
        <p:spPr/>
        <p:txBody>
          <a:bodyPr/>
          <a:lstStyle/>
          <a:p>
            <a:fld id="{D47C6A6E-F6BB-4697-B856-8A66036D8304}" type="slidenum">
              <a:rPr lang="en-US" smtClean="0"/>
              <a:t>10</a:t>
            </a:fld>
            <a:endParaRPr lang="en-US"/>
          </a:p>
        </p:txBody>
      </p:sp>
    </p:spTree>
    <p:extLst>
      <p:ext uri="{BB962C8B-B14F-4D97-AF65-F5344CB8AC3E}">
        <p14:creationId xmlns:p14="http://schemas.microsoft.com/office/powerpoint/2010/main" val="3829522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Distribution shows change during 1971-1985.</a:t>
            </a:r>
          </a:p>
        </p:txBody>
      </p:sp>
      <p:pic>
        <p:nvPicPr>
          <p:cNvPr id="5" name="Content Placeholder 4"/>
          <p:cNvPicPr>
            <a:picLocks noGrp="1" noChangeAspect="1"/>
          </p:cNvPicPr>
          <p:nvPr>
            <p:ph idx="1"/>
          </p:nvPr>
        </p:nvPicPr>
        <p:blipFill>
          <a:blip r:embed="rId2"/>
          <a:stretch>
            <a:fillRect/>
          </a:stretch>
        </p:blipFill>
        <p:spPr>
          <a:xfrm>
            <a:off x="1968776" y="866775"/>
            <a:ext cx="8254447"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11</a:t>
            </a:fld>
            <a:endParaRPr lang="en-US"/>
          </a:p>
        </p:txBody>
      </p:sp>
      <p:sp>
        <p:nvSpPr>
          <p:cNvPr id="3" name="TextBox 2"/>
          <p:cNvSpPr txBox="1"/>
          <p:nvPr/>
        </p:nvSpPr>
        <p:spPr>
          <a:xfrm>
            <a:off x="3744227" y="1471529"/>
            <a:ext cx="7921592" cy="1938992"/>
          </a:xfrm>
          <a:prstGeom prst="rect">
            <a:avLst/>
          </a:prstGeom>
          <a:noFill/>
        </p:spPr>
        <p:txBody>
          <a:bodyPr wrap="square" rtlCol="0">
            <a:spAutoFit/>
          </a:bodyPr>
          <a:lstStyle/>
          <a:p>
            <a:r>
              <a:rPr lang="en-US" sz="2400" dirty="0"/>
              <a:t>Geomod computes for each elevation bin a suitability value = </a:t>
            </a:r>
          </a:p>
          <a:p>
            <a:r>
              <a:rPr lang="en-US" sz="2400" dirty="0"/>
              <a:t>(union of blue and yellow)/(union of blue, yellow, and red)</a:t>
            </a:r>
          </a:p>
          <a:p>
            <a:endParaRPr lang="en-US" sz="2400" dirty="0"/>
          </a:p>
          <a:p>
            <a:r>
              <a:rPr lang="en-US" sz="2400" dirty="0"/>
              <a:t>MLP considers only the yellow and a sample of the red.</a:t>
            </a:r>
          </a:p>
          <a:p>
            <a:r>
              <a:rPr lang="en-US" sz="2400" dirty="0"/>
              <a:t>LCM ignores where people built before 1971.</a:t>
            </a:r>
          </a:p>
        </p:txBody>
      </p:sp>
    </p:spTree>
    <p:extLst>
      <p:ext uri="{BB962C8B-B14F-4D97-AF65-F5344CB8AC3E}">
        <p14:creationId xmlns:p14="http://schemas.microsoft.com/office/powerpoint/2010/main" val="9913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968776" y="866775"/>
            <a:ext cx="8254447" cy="5991225"/>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LCM considers only the non-Built at 1971.</a:t>
            </a:r>
            <a:br>
              <a:rPr lang="en-US" dirty="0"/>
            </a:br>
            <a:r>
              <a:rPr lang="en-US" dirty="0"/>
              <a:t>LCM ignores the history before 1971.</a:t>
            </a:r>
          </a:p>
        </p:txBody>
      </p:sp>
      <p:sp>
        <p:nvSpPr>
          <p:cNvPr id="4" name="Slide Number Placeholder 3"/>
          <p:cNvSpPr>
            <a:spLocks noGrp="1"/>
          </p:cNvSpPr>
          <p:nvPr>
            <p:ph type="sldNum" sz="quarter" idx="12"/>
          </p:nvPr>
        </p:nvSpPr>
        <p:spPr/>
        <p:txBody>
          <a:bodyPr/>
          <a:lstStyle/>
          <a:p>
            <a:fld id="{D47C6A6E-F6BB-4697-B856-8A66036D8304}" type="slidenum">
              <a:rPr lang="en-US" smtClean="0"/>
              <a:t>12</a:t>
            </a:fld>
            <a:endParaRPr lang="en-US"/>
          </a:p>
        </p:txBody>
      </p:sp>
      <p:sp>
        <p:nvSpPr>
          <p:cNvPr id="6" name="TextBox 5"/>
          <p:cNvSpPr txBox="1"/>
          <p:nvPr/>
        </p:nvSpPr>
        <p:spPr>
          <a:xfrm>
            <a:off x="3744227" y="1471529"/>
            <a:ext cx="7921592" cy="461665"/>
          </a:xfrm>
          <a:prstGeom prst="rect">
            <a:avLst/>
          </a:prstGeom>
          <a:noFill/>
        </p:spPr>
        <p:txBody>
          <a:bodyPr wrap="square" rtlCol="0">
            <a:spAutoFit/>
          </a:bodyPr>
          <a:lstStyle/>
          <a:p>
            <a:r>
              <a:rPr lang="en-US" sz="2400" dirty="0"/>
              <a:t>MLP considers the yellow and a sample of the red.</a:t>
            </a:r>
          </a:p>
        </p:txBody>
      </p:sp>
    </p:spTree>
    <p:extLst>
      <p:ext uri="{BB962C8B-B14F-4D97-AF65-F5344CB8AC3E}">
        <p14:creationId xmlns:p14="http://schemas.microsoft.com/office/powerpoint/2010/main" val="3479511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968776" y="866775"/>
            <a:ext cx="8254447" cy="5991225"/>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LCM </a:t>
            </a:r>
            <a:r>
              <a:rPr lang="en-US" b="1" dirty="0"/>
              <a:t>samples</a:t>
            </a:r>
            <a:r>
              <a:rPr lang="en-US" dirty="0"/>
              <a:t> the signal of 1971-1985 change so that Gain of Built equals Persistence of Non-Built</a:t>
            </a:r>
          </a:p>
        </p:txBody>
      </p:sp>
      <p:sp>
        <p:nvSpPr>
          <p:cNvPr id="4" name="Slide Number Placeholder 3"/>
          <p:cNvSpPr>
            <a:spLocks noGrp="1"/>
          </p:cNvSpPr>
          <p:nvPr>
            <p:ph type="sldNum" sz="quarter" idx="12"/>
          </p:nvPr>
        </p:nvSpPr>
        <p:spPr/>
        <p:txBody>
          <a:bodyPr/>
          <a:lstStyle/>
          <a:p>
            <a:fld id="{D47C6A6E-F6BB-4697-B856-8A66036D8304}" type="slidenum">
              <a:rPr lang="en-US" smtClean="0"/>
              <a:t>13</a:t>
            </a:fld>
            <a:endParaRPr lang="en-US"/>
          </a:p>
        </p:txBody>
      </p:sp>
      <p:sp>
        <p:nvSpPr>
          <p:cNvPr id="7" name="TextBox 6"/>
          <p:cNvSpPr txBox="1"/>
          <p:nvPr/>
        </p:nvSpPr>
        <p:spPr>
          <a:xfrm>
            <a:off x="3744227" y="1471529"/>
            <a:ext cx="7921592" cy="1938992"/>
          </a:xfrm>
          <a:prstGeom prst="rect">
            <a:avLst/>
          </a:prstGeom>
          <a:noFill/>
        </p:spPr>
        <p:txBody>
          <a:bodyPr wrap="square" rtlCol="0">
            <a:spAutoFit/>
          </a:bodyPr>
          <a:lstStyle/>
          <a:p>
            <a:r>
              <a:rPr lang="en-US" sz="2400" dirty="0"/>
              <a:t>MLP considers this information, </a:t>
            </a:r>
          </a:p>
          <a:p>
            <a:r>
              <a:rPr lang="en-US" sz="2400" dirty="0"/>
              <a:t>where the size of yellow equals the size of red.</a:t>
            </a:r>
          </a:p>
          <a:p>
            <a:endParaRPr lang="en-US" sz="2400" dirty="0"/>
          </a:p>
          <a:p>
            <a:r>
              <a:rPr lang="en-US" sz="2400" dirty="0"/>
              <a:t>Notice how much less information this distribution has compared to two slides previous.</a:t>
            </a:r>
          </a:p>
        </p:txBody>
      </p:sp>
    </p:spTree>
    <p:extLst>
      <p:ext uri="{BB962C8B-B14F-4D97-AF65-F5344CB8AC3E}">
        <p14:creationId xmlns:p14="http://schemas.microsoft.com/office/powerpoint/2010/main" val="1235071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968776" y="866775"/>
            <a:ext cx="8254447" cy="5991225"/>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This is same data as previous slide concerning Non-Built at 1985</a:t>
            </a:r>
          </a:p>
        </p:txBody>
      </p:sp>
      <p:sp>
        <p:nvSpPr>
          <p:cNvPr id="4" name="Slide Number Placeholder 3"/>
          <p:cNvSpPr>
            <a:spLocks noGrp="1"/>
          </p:cNvSpPr>
          <p:nvPr>
            <p:ph type="sldNum" sz="quarter" idx="12"/>
          </p:nvPr>
        </p:nvSpPr>
        <p:spPr/>
        <p:txBody>
          <a:bodyPr/>
          <a:lstStyle/>
          <a:p>
            <a:fld id="{D47C6A6E-F6BB-4697-B856-8A66036D8304}" type="slidenum">
              <a:rPr lang="en-US" smtClean="0"/>
              <a:t>14</a:t>
            </a:fld>
            <a:endParaRPr lang="en-US"/>
          </a:p>
        </p:txBody>
      </p:sp>
      <p:sp>
        <p:nvSpPr>
          <p:cNvPr id="6" name="Content Placeholder 2"/>
          <p:cNvSpPr txBox="1">
            <a:spLocks/>
          </p:cNvSpPr>
          <p:nvPr/>
        </p:nvSpPr>
        <p:spPr>
          <a:xfrm>
            <a:off x="4032985" y="1376415"/>
            <a:ext cx="8159015" cy="26276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MLP learns the pattern like a gambler would.</a:t>
            </a:r>
          </a:p>
          <a:p>
            <a:pPr marL="0" indent="0">
              <a:buFont typeface="Arial" panose="020B0604020202020204" pitchFamily="34" charset="0"/>
              <a:buNone/>
            </a:pPr>
            <a:r>
              <a:rPr lang="en-US" sz="2400" dirty="0"/>
              <a:t>GAME RULES ARE:</a:t>
            </a:r>
          </a:p>
          <a:p>
            <a:pPr marL="0" indent="0">
              <a:buFont typeface="Arial" panose="020B0604020202020204" pitchFamily="34" charset="0"/>
              <a:buNone/>
            </a:pPr>
            <a:r>
              <a:rPr lang="en-US" sz="2400" dirty="0"/>
              <a:t>You choose a bin from the elevation map, then the casino selects a pixel randomly from your bin. If the randomly selected pixel is Built Gain during 1971-1985, then you win. </a:t>
            </a:r>
          </a:p>
          <a:p>
            <a:pPr marL="0" indent="0">
              <a:buFont typeface="Arial" panose="020B0604020202020204" pitchFamily="34" charset="0"/>
              <a:buNone/>
            </a:pPr>
            <a:r>
              <a:rPr lang="en-US" sz="2400" dirty="0"/>
              <a:t>What rule would you use to select your bin in order to maximize the probability that you win?</a:t>
            </a:r>
          </a:p>
        </p:txBody>
      </p:sp>
    </p:spTree>
    <p:extLst>
      <p:ext uri="{BB962C8B-B14F-4D97-AF65-F5344CB8AC3E}">
        <p14:creationId xmlns:p14="http://schemas.microsoft.com/office/powerpoint/2010/main" val="3966174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968776" y="866775"/>
            <a:ext cx="8254447" cy="5991225"/>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This is same data as previous slide concerning Non-Built at 1985</a:t>
            </a:r>
          </a:p>
        </p:txBody>
      </p:sp>
      <p:sp>
        <p:nvSpPr>
          <p:cNvPr id="4" name="Slide Number Placeholder 3"/>
          <p:cNvSpPr>
            <a:spLocks noGrp="1"/>
          </p:cNvSpPr>
          <p:nvPr>
            <p:ph type="sldNum" sz="quarter" idx="12"/>
          </p:nvPr>
        </p:nvSpPr>
        <p:spPr/>
        <p:txBody>
          <a:bodyPr/>
          <a:lstStyle/>
          <a:p>
            <a:fld id="{D47C6A6E-F6BB-4697-B856-8A66036D8304}" type="slidenum">
              <a:rPr lang="en-US" smtClean="0"/>
              <a:t>15</a:t>
            </a:fld>
            <a:endParaRPr lang="en-US"/>
          </a:p>
        </p:txBody>
      </p:sp>
      <p:sp>
        <p:nvSpPr>
          <p:cNvPr id="6" name="Content Placeholder 2"/>
          <p:cNvSpPr txBox="1">
            <a:spLocks/>
          </p:cNvSpPr>
          <p:nvPr/>
        </p:nvSpPr>
        <p:spPr>
          <a:xfrm>
            <a:off x="4032985" y="1376415"/>
            <a:ext cx="8159015" cy="26276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MLP learns the pattern like a gambler would.</a:t>
            </a:r>
          </a:p>
          <a:p>
            <a:pPr marL="0" indent="0">
              <a:buFont typeface="Arial" panose="020B0604020202020204" pitchFamily="34" charset="0"/>
              <a:buNone/>
            </a:pPr>
            <a:r>
              <a:rPr lang="en-US" sz="2400" dirty="0"/>
              <a:t>GAME RULES ARE:</a:t>
            </a:r>
          </a:p>
          <a:p>
            <a:pPr marL="0" indent="0">
              <a:buNone/>
            </a:pPr>
            <a:r>
              <a:rPr lang="en-US" sz="2400" dirty="0"/>
              <a:t>In each bin, probability of winning equal to (size of yellow) / (size of union of yellow and red) </a:t>
            </a:r>
          </a:p>
          <a:p>
            <a:pPr marL="0" indent="0">
              <a:buNone/>
            </a:pPr>
            <a:r>
              <a:rPr lang="en-US" sz="2400" dirty="0"/>
              <a:t>Pontius selects bin at elevation 61.</a:t>
            </a:r>
          </a:p>
        </p:txBody>
      </p:sp>
    </p:spTree>
    <p:extLst>
      <p:ext uri="{BB962C8B-B14F-4D97-AF65-F5344CB8AC3E}">
        <p14:creationId xmlns:p14="http://schemas.microsoft.com/office/powerpoint/2010/main" val="2704566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968776" y="866775"/>
            <a:ext cx="8254447" cy="5991225"/>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MLP creates a smooth relationship of transition potential as a function of elevation</a:t>
            </a:r>
          </a:p>
        </p:txBody>
      </p:sp>
      <p:sp>
        <p:nvSpPr>
          <p:cNvPr id="4" name="Slide Number Placeholder 3"/>
          <p:cNvSpPr>
            <a:spLocks noGrp="1"/>
          </p:cNvSpPr>
          <p:nvPr>
            <p:ph type="sldNum" sz="quarter" idx="12"/>
          </p:nvPr>
        </p:nvSpPr>
        <p:spPr/>
        <p:txBody>
          <a:bodyPr/>
          <a:lstStyle/>
          <a:p>
            <a:fld id="{D47C6A6E-F6BB-4697-B856-8A66036D8304}" type="slidenum">
              <a:rPr lang="en-US" smtClean="0"/>
              <a:t>16</a:t>
            </a:fld>
            <a:endParaRPr lang="en-US"/>
          </a:p>
        </p:txBody>
      </p:sp>
      <p:sp>
        <p:nvSpPr>
          <p:cNvPr id="6" name="Content Placeholder 2"/>
          <p:cNvSpPr txBox="1">
            <a:spLocks/>
          </p:cNvSpPr>
          <p:nvPr/>
        </p:nvSpPr>
        <p:spPr>
          <a:xfrm>
            <a:off x="4032985" y="1376415"/>
            <a:ext cx="8159015" cy="26276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The smooth relationship requires splitting elevation into bins, computing Built Gain as a proportion of each bin, then smoothing across bins.</a:t>
            </a:r>
          </a:p>
          <a:p>
            <a:pPr marL="0" indent="0">
              <a:buFont typeface="Arial" panose="020B0604020202020204" pitchFamily="34" charset="0"/>
              <a:buNone/>
            </a:pPr>
            <a:r>
              <a:rPr lang="en-US" sz="2400" dirty="0"/>
              <a:t>Pontius finds the documentation lacking concerning how to select the bins and the function that smooths.</a:t>
            </a:r>
          </a:p>
        </p:txBody>
      </p:sp>
    </p:spTree>
    <p:extLst>
      <p:ext uri="{BB962C8B-B14F-4D97-AF65-F5344CB8AC3E}">
        <p14:creationId xmlns:p14="http://schemas.microsoft.com/office/powerpoint/2010/main" val="2756803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3962"/>
            <a:ext cx="12192000" cy="390678"/>
          </a:xfrm>
        </p:spPr>
        <p:txBody>
          <a:bodyPr>
            <a:noAutofit/>
          </a:bodyPr>
          <a:lstStyle/>
          <a:p>
            <a:r>
              <a:rPr lang="en-US" sz="2000" b="1" dirty="0"/>
              <a:t>MLP creates this relationship based on random selection among pixels of Non-Built Persistence 1971-1985</a:t>
            </a:r>
          </a:p>
        </p:txBody>
      </p:sp>
      <p:sp>
        <p:nvSpPr>
          <p:cNvPr id="4" name="Slide Number Placeholder 3"/>
          <p:cNvSpPr>
            <a:spLocks noGrp="1"/>
          </p:cNvSpPr>
          <p:nvPr>
            <p:ph type="sldNum" sz="quarter" idx="12"/>
          </p:nvPr>
        </p:nvSpPr>
        <p:spPr/>
        <p:txBody>
          <a:bodyPr/>
          <a:lstStyle/>
          <a:p>
            <a:fld id="{D47C6A6E-F6BB-4697-B856-8A66036D8304}" type="slidenum">
              <a:rPr lang="en-US" smtClean="0"/>
              <a:t>17</a:t>
            </a:fld>
            <a:endParaRPr lang="en-US"/>
          </a:p>
        </p:txBody>
      </p:sp>
      <p:pic>
        <p:nvPicPr>
          <p:cNvPr id="5" name="Content Placeholder 4">
            <a:extLst>
              <a:ext uri="{FF2B5EF4-FFF2-40B4-BE49-F238E27FC236}">
                <a16:creationId xmlns:a16="http://schemas.microsoft.com/office/drawing/2014/main" id="{776097A2-F127-4361-A6AA-059B3E9556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4909" y="744640"/>
            <a:ext cx="11068891" cy="5938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528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a:bodyPr>
          <a:lstStyle/>
          <a:p>
            <a:r>
              <a:rPr lang="en-US" sz="2000" b="1" dirty="0"/>
              <a:t>Why would MLP create a different relationship when running the software with the same inputs?</a:t>
            </a:r>
          </a:p>
        </p:txBody>
      </p:sp>
      <p:sp>
        <p:nvSpPr>
          <p:cNvPr id="4" name="Slide Number Placeholder 3"/>
          <p:cNvSpPr>
            <a:spLocks noGrp="1"/>
          </p:cNvSpPr>
          <p:nvPr>
            <p:ph type="sldNum" sz="quarter" idx="12"/>
          </p:nvPr>
        </p:nvSpPr>
        <p:spPr/>
        <p:txBody>
          <a:bodyPr/>
          <a:lstStyle/>
          <a:p>
            <a:fld id="{D47C6A6E-F6BB-4697-B856-8A66036D8304}" type="slidenum">
              <a:rPr lang="en-US" smtClean="0"/>
              <a:t>18</a:t>
            </a:fld>
            <a:endParaRPr lang="en-US"/>
          </a:p>
        </p:txBody>
      </p:sp>
      <p:pic>
        <p:nvPicPr>
          <p:cNvPr id="5" name="Content Placeholder 4">
            <a:extLst>
              <a:ext uri="{FF2B5EF4-FFF2-40B4-BE49-F238E27FC236}">
                <a16:creationId xmlns:a16="http://schemas.microsoft.com/office/drawing/2014/main" id="{2DDD483F-683F-4892-8990-B71B8CEE7AD3}"/>
              </a:ext>
            </a:extLst>
          </p:cNvPr>
          <p:cNvPicPr>
            <a:picLocks noGrp="1" noChangeAspect="1"/>
          </p:cNvPicPr>
          <p:nvPr>
            <p:ph idx="1"/>
          </p:nvPr>
        </p:nvPicPr>
        <p:blipFill>
          <a:blip r:embed="rId2"/>
          <a:stretch>
            <a:fillRect/>
          </a:stretch>
        </p:blipFill>
        <p:spPr>
          <a:xfrm>
            <a:off x="284909" y="744639"/>
            <a:ext cx="11068891" cy="5938646"/>
          </a:xfrm>
          <a:prstGeom prst="rect">
            <a:avLst/>
          </a:prstGeom>
        </p:spPr>
      </p:pic>
    </p:spTree>
    <p:extLst>
      <p:ext uri="{BB962C8B-B14F-4D97-AF65-F5344CB8AC3E}">
        <p14:creationId xmlns:p14="http://schemas.microsoft.com/office/powerpoint/2010/main" val="773923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a:bodyPr>
          <a:lstStyle/>
          <a:p>
            <a:r>
              <a:rPr lang="en-US" sz="2000" b="1" dirty="0"/>
              <a:t>The relative rank is consistent across MLP runs and LCM uses only the ranks for allocation.</a:t>
            </a:r>
            <a:endParaRPr lang="en-US" sz="2000" dirty="0"/>
          </a:p>
        </p:txBody>
      </p:sp>
      <p:sp>
        <p:nvSpPr>
          <p:cNvPr id="4" name="Slide Number Placeholder 3"/>
          <p:cNvSpPr>
            <a:spLocks noGrp="1"/>
          </p:cNvSpPr>
          <p:nvPr>
            <p:ph type="sldNum" sz="quarter" idx="12"/>
          </p:nvPr>
        </p:nvSpPr>
        <p:spPr/>
        <p:txBody>
          <a:bodyPr/>
          <a:lstStyle/>
          <a:p>
            <a:fld id="{D47C6A6E-F6BB-4697-B856-8A66036D8304}" type="slidenum">
              <a:rPr lang="en-US" smtClean="0"/>
              <a:t>19</a:t>
            </a:fld>
            <a:endParaRPr lang="en-US"/>
          </a:p>
        </p:txBody>
      </p:sp>
      <p:pic>
        <p:nvPicPr>
          <p:cNvPr id="5" name="Content Placeholder 4">
            <a:extLst>
              <a:ext uri="{FF2B5EF4-FFF2-40B4-BE49-F238E27FC236}">
                <a16:creationId xmlns:a16="http://schemas.microsoft.com/office/drawing/2014/main" id="{BCB7EB10-E1CE-4267-8C65-03E8D688E9B6}"/>
              </a:ext>
            </a:extLst>
          </p:cNvPr>
          <p:cNvPicPr>
            <a:picLocks noGrp="1" noChangeAspect="1"/>
          </p:cNvPicPr>
          <p:nvPr>
            <p:ph idx="1"/>
          </p:nvPr>
        </p:nvPicPr>
        <p:blipFill>
          <a:blip r:embed="rId2"/>
          <a:stretch>
            <a:fillRect/>
          </a:stretch>
        </p:blipFill>
        <p:spPr>
          <a:xfrm>
            <a:off x="284909" y="744639"/>
            <a:ext cx="11068891" cy="5938646"/>
          </a:xfrm>
          <a:prstGeom prst="rect">
            <a:avLst/>
          </a:prstGeom>
        </p:spPr>
      </p:pic>
    </p:spTree>
    <p:extLst>
      <p:ext uri="{BB962C8B-B14F-4D97-AF65-F5344CB8AC3E}">
        <p14:creationId xmlns:p14="http://schemas.microsoft.com/office/powerpoint/2010/main" val="3275336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Map made with plants">
            <a:extLst>
              <a:ext uri="{FF2B5EF4-FFF2-40B4-BE49-F238E27FC236}">
                <a16:creationId xmlns:a16="http://schemas.microsoft.com/office/drawing/2014/main" id="{FA8AA90D-64BA-7A04-D121-6A679FDBB1CF}"/>
              </a:ext>
            </a:extLst>
          </p:cNvPr>
          <p:cNvPicPr>
            <a:picLocks noChangeAspect="1"/>
          </p:cNvPicPr>
          <p:nvPr/>
        </p:nvPicPr>
        <p:blipFill rotWithShape="1">
          <a:blip r:embed="rId2"/>
          <a:srcRect l="5727" t="20052" r="3965" b="19774"/>
          <a:stretch/>
        </p:blipFill>
        <p:spPr>
          <a:xfrm>
            <a:off x="1109332" y="199844"/>
            <a:ext cx="1519945" cy="10369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itle 1">
            <a:extLst>
              <a:ext uri="{FF2B5EF4-FFF2-40B4-BE49-F238E27FC236}">
                <a16:creationId xmlns:a16="http://schemas.microsoft.com/office/drawing/2014/main" id="{CBC8BF36-CC4A-3A9C-65CE-D60B7088CB9E}"/>
              </a:ext>
            </a:extLst>
          </p:cNvPr>
          <p:cNvSpPr>
            <a:spLocks noGrp="1"/>
          </p:cNvSpPr>
          <p:nvPr>
            <p:ph type="title"/>
          </p:nvPr>
        </p:nvSpPr>
        <p:spPr>
          <a:xfrm>
            <a:off x="2636874" y="90685"/>
            <a:ext cx="9106787" cy="1325563"/>
          </a:xfrm>
        </p:spPr>
        <p:txBody>
          <a:bodyPr>
            <a:normAutofit/>
          </a:bodyPr>
          <a:lstStyle/>
          <a:p>
            <a:pPr algn="l"/>
            <a:r>
              <a:rPr lang="en-US" sz="5400" b="1" dirty="0">
                <a:solidFill>
                  <a:schemeClr val="accent1">
                    <a:lumMod val="60000"/>
                    <a:lumOff val="40000"/>
                  </a:schemeClr>
                </a:solidFill>
                <a:latin typeface="Algerian"/>
              </a:rPr>
              <a:t>C.U.G.A.</a:t>
            </a:r>
            <a:br>
              <a:rPr lang="en-US" dirty="0">
                <a:solidFill>
                  <a:schemeClr val="accent1">
                    <a:lumMod val="60000"/>
                    <a:lumOff val="40000"/>
                  </a:schemeClr>
                </a:solidFill>
              </a:rPr>
            </a:br>
            <a:r>
              <a:rPr lang="en-US" sz="2400" dirty="0">
                <a:solidFill>
                  <a:schemeClr val="accent1">
                    <a:lumMod val="60000"/>
                    <a:lumOff val="40000"/>
                  </a:schemeClr>
                </a:solidFill>
                <a:latin typeface="Algerian"/>
              </a:rPr>
              <a:t>(Clark Undergraduate Geography Association)</a:t>
            </a:r>
          </a:p>
        </p:txBody>
      </p:sp>
      <p:sp>
        <p:nvSpPr>
          <p:cNvPr id="4" name="TextBox 3">
            <a:extLst>
              <a:ext uri="{FF2B5EF4-FFF2-40B4-BE49-F238E27FC236}">
                <a16:creationId xmlns:a16="http://schemas.microsoft.com/office/drawing/2014/main" id="{26A4EC9F-B86C-31E5-C2B8-43D382CD9A11}"/>
              </a:ext>
            </a:extLst>
          </p:cNvPr>
          <p:cNvSpPr txBox="1"/>
          <p:nvPr/>
        </p:nvSpPr>
        <p:spPr>
          <a:xfrm>
            <a:off x="1006551" y="1954217"/>
            <a:ext cx="6277236" cy="1661993"/>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180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Georgia Pro"/>
                <a:ea typeface="+mn-ea"/>
                <a:cs typeface="+mn-cs"/>
              </a:rPr>
              <a:t>Founded in 2000, now expanded to include Global Environmental Studies and Earth System Science</a:t>
            </a:r>
          </a:p>
          <a:p>
            <a:pPr marL="285750" marR="0" lvl="0" indent="-285750" algn="l" defTabSz="914400" rtl="0" eaLnBrk="1" fontAlgn="auto" latinLnBrk="0" hangingPunct="1">
              <a:lnSpc>
                <a:spcPct val="100000"/>
              </a:lnSpc>
              <a:spcBef>
                <a:spcPts val="180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Georgia Pro"/>
                <a:ea typeface="+mn-ea"/>
                <a:cs typeface="+mn-cs"/>
              </a:rPr>
              <a:t>Open to all students, regardless of major or year</a:t>
            </a:r>
          </a:p>
          <a:p>
            <a:pPr marL="0" marR="0" lvl="0" indent="0" algn="l" defTabSz="914400" rtl="0" eaLnBrk="1" fontAlgn="auto" latinLnBrk="0" hangingPunct="1">
              <a:lnSpc>
                <a:spcPct val="100000"/>
              </a:lnSpc>
              <a:spcBef>
                <a:spcPts val="180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Pro"/>
              <a:ea typeface="+mn-ea"/>
              <a:cs typeface="+mn-cs"/>
            </a:endParaRPr>
          </a:p>
        </p:txBody>
      </p:sp>
      <p:sp>
        <p:nvSpPr>
          <p:cNvPr id="5" name="Flowchart: Off-page Connector 4">
            <a:extLst>
              <a:ext uri="{FF2B5EF4-FFF2-40B4-BE49-F238E27FC236}">
                <a16:creationId xmlns:a16="http://schemas.microsoft.com/office/drawing/2014/main" id="{7D062A8C-14B1-11FF-BBE4-E5FEC479EC90}"/>
              </a:ext>
            </a:extLst>
          </p:cNvPr>
          <p:cNvSpPr/>
          <p:nvPr/>
        </p:nvSpPr>
        <p:spPr>
          <a:xfrm>
            <a:off x="7358954" y="2246613"/>
            <a:ext cx="3881887" cy="3095445"/>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 name="TextBox 5">
            <a:extLst>
              <a:ext uri="{FF2B5EF4-FFF2-40B4-BE49-F238E27FC236}">
                <a16:creationId xmlns:a16="http://schemas.microsoft.com/office/drawing/2014/main" id="{3A05CBBD-C7D9-90AA-0016-69C31A224588}"/>
              </a:ext>
            </a:extLst>
          </p:cNvPr>
          <p:cNvSpPr txBox="1"/>
          <p:nvPr/>
        </p:nvSpPr>
        <p:spPr>
          <a:xfrm>
            <a:off x="7659887" y="1718263"/>
            <a:ext cx="3510951" cy="36933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Pro"/>
              <a:ea typeface="+mn-ea"/>
              <a:cs typeface="+mn-cs"/>
            </a:endParaRPr>
          </a:p>
        </p:txBody>
      </p:sp>
      <p:sp>
        <p:nvSpPr>
          <p:cNvPr id="9" name="TextBox 8">
            <a:extLst>
              <a:ext uri="{FF2B5EF4-FFF2-40B4-BE49-F238E27FC236}">
                <a16:creationId xmlns:a16="http://schemas.microsoft.com/office/drawing/2014/main" id="{91456BD8-F685-175F-EB45-831EC5936A7D}"/>
              </a:ext>
            </a:extLst>
          </p:cNvPr>
          <p:cNvSpPr txBox="1"/>
          <p:nvPr/>
        </p:nvSpPr>
        <p:spPr>
          <a:xfrm>
            <a:off x="7571282" y="2250106"/>
            <a:ext cx="3496270" cy="2708434"/>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a:buChar char="v"/>
              <a:tabLst/>
              <a:defRPr/>
            </a:pPr>
            <a:r>
              <a:rPr kumimoji="0" lang="en-US" sz="1700" b="0" i="0" u="none" strike="noStrike" kern="1200" cap="none" spc="0" normalizeH="0" baseline="0" noProof="0" dirty="0">
                <a:ln>
                  <a:noFill/>
                </a:ln>
                <a:solidFill>
                  <a:prstClr val="white"/>
                </a:solidFill>
                <a:effectLst/>
                <a:uLnTx/>
                <a:uFillTx/>
                <a:latin typeface="Georgia Pro"/>
                <a:ea typeface="+mn-lt"/>
                <a:cs typeface="Arial" panose="020B0604020202020204"/>
              </a:rPr>
              <a:t>What student events would you like to see?</a:t>
            </a:r>
            <a:endParaRPr kumimoji="0" lang="en-US" sz="1700" b="0" i="0" u="none" strike="noStrike" kern="1200" cap="none" spc="0" normalizeH="0" baseline="0" noProof="0">
              <a:ln>
                <a:noFill/>
              </a:ln>
              <a:solidFill>
                <a:prstClr val="white"/>
              </a:solidFill>
              <a:effectLst/>
              <a:uLnTx/>
              <a:uFillTx/>
              <a:latin typeface="Georgia Pro"/>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white"/>
              </a:solidFill>
              <a:effectLst/>
              <a:uLnTx/>
              <a:uFillTx/>
              <a:latin typeface="Georgia Pro"/>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Wingdings"/>
              <a:buChar char="v"/>
              <a:tabLst/>
              <a:defRPr/>
            </a:pPr>
            <a:r>
              <a:rPr kumimoji="0" lang="en-US" sz="1700" b="0" i="0" u="none" strike="noStrike" kern="1200" cap="none" spc="0" normalizeH="0" baseline="0" noProof="0" dirty="0">
                <a:ln>
                  <a:noFill/>
                </a:ln>
                <a:solidFill>
                  <a:prstClr val="white"/>
                </a:solidFill>
                <a:effectLst/>
                <a:uLnTx/>
                <a:uFillTx/>
                <a:latin typeface="Georgia Pro"/>
                <a:ea typeface="+mn-lt"/>
                <a:cs typeface="Arial" panose="020B0604020202020204"/>
              </a:rPr>
              <a:t>Each Chief Associate (CA) spearheads events, trips, or a project of their own 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white"/>
              </a:solidFill>
              <a:effectLst/>
              <a:uLnTx/>
              <a:uFillTx/>
              <a:latin typeface="Georgia Pro"/>
              <a:ea typeface="Calibri"/>
              <a:cs typeface="Calibri"/>
            </a:endParaRPr>
          </a:p>
          <a:p>
            <a:pPr marL="285750" marR="0" lvl="0" indent="-285750" algn="l" defTabSz="914400" rtl="0" eaLnBrk="1" fontAlgn="auto" latinLnBrk="0" hangingPunct="1">
              <a:lnSpc>
                <a:spcPct val="100000"/>
              </a:lnSpc>
              <a:spcBef>
                <a:spcPts val="0"/>
              </a:spcBef>
              <a:spcAft>
                <a:spcPts val="0"/>
              </a:spcAft>
              <a:buClrTx/>
              <a:buSzTx/>
              <a:buFont typeface="Wingdings"/>
              <a:buChar char="v"/>
              <a:tabLst/>
              <a:defRPr/>
            </a:pPr>
            <a:r>
              <a:rPr kumimoji="0" lang="en-US" sz="1700" b="0" i="0" u="none" strike="noStrike" kern="1200" cap="none" spc="0" normalizeH="0" baseline="0" noProof="0" dirty="0">
                <a:ln>
                  <a:noFill/>
                </a:ln>
                <a:solidFill>
                  <a:prstClr val="white"/>
                </a:solidFill>
                <a:effectLst/>
                <a:uLnTx/>
                <a:uFillTx/>
                <a:latin typeface="Georgia Pro"/>
                <a:ea typeface="Calibri"/>
                <a:cs typeface="Calibri"/>
              </a:rPr>
              <a:t>Vote for the events you would like to see to elect the CUGA leaders</a:t>
            </a:r>
            <a:endParaRPr kumimoji="0" lang="en-US" sz="1700" b="0" i="0" u="none" strike="noStrike" kern="1200" cap="none" spc="0" normalizeH="0" baseline="0" noProof="0">
              <a:ln>
                <a:noFill/>
              </a:ln>
              <a:solidFill>
                <a:prstClr val="white"/>
              </a:solidFill>
              <a:effectLst/>
              <a:uLnTx/>
              <a:uFillTx/>
              <a:latin typeface="Arial" panose="020B0604020202020204"/>
              <a:ea typeface="+mn-ea"/>
              <a:cs typeface="Arial"/>
            </a:endParaRPr>
          </a:p>
        </p:txBody>
      </p:sp>
      <p:sp>
        <p:nvSpPr>
          <p:cNvPr id="11" name="Rectangle 10">
            <a:extLst>
              <a:ext uri="{FF2B5EF4-FFF2-40B4-BE49-F238E27FC236}">
                <a16:creationId xmlns:a16="http://schemas.microsoft.com/office/drawing/2014/main" id="{5E08BA3E-6B28-742B-8EAF-F2C92BCE3627}"/>
              </a:ext>
            </a:extLst>
          </p:cNvPr>
          <p:cNvSpPr/>
          <p:nvPr/>
        </p:nvSpPr>
        <p:spPr>
          <a:xfrm>
            <a:off x="7607046" y="5343289"/>
            <a:ext cx="3457474" cy="6443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Georgia Pro"/>
                <a:ea typeface="+mn-ea"/>
                <a:cs typeface="+mn-cs"/>
              </a:rPr>
              <a:t>Email with poll coming soon, Vote by Wednesday, October 18th</a:t>
            </a:r>
          </a:p>
        </p:txBody>
      </p:sp>
      <p:sp>
        <p:nvSpPr>
          <p:cNvPr id="3" name="TextBox 2">
            <a:extLst>
              <a:ext uri="{FF2B5EF4-FFF2-40B4-BE49-F238E27FC236}">
                <a16:creationId xmlns:a16="http://schemas.microsoft.com/office/drawing/2014/main" id="{CC67011C-D68B-2EB6-1309-9A1458FA9C1A}"/>
              </a:ext>
            </a:extLst>
          </p:cNvPr>
          <p:cNvSpPr txBox="1"/>
          <p:nvPr/>
        </p:nvSpPr>
        <p:spPr>
          <a:xfrm>
            <a:off x="956930" y="1373369"/>
            <a:ext cx="355304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5EC795">
                    <a:lumMod val="50000"/>
                  </a:srgbClr>
                </a:solidFill>
                <a:effectLst/>
                <a:uLnTx/>
                <a:uFillTx/>
                <a:latin typeface="Georgia Pro"/>
                <a:ea typeface="+mn-ea"/>
                <a:cs typeface="Arial"/>
              </a:rPr>
              <a:t>What is CUGA?</a:t>
            </a:r>
            <a:endParaRPr kumimoji="0" lang="en-US" sz="3200" b="1" i="0" u="none" strike="noStrike" kern="1200" cap="none" spc="0" normalizeH="0" baseline="0" noProof="0">
              <a:ln>
                <a:noFill/>
              </a:ln>
              <a:solidFill>
                <a:srgbClr val="5EC795">
                  <a:lumMod val="50000"/>
                </a:srgbClr>
              </a:solidFill>
              <a:effectLst/>
              <a:uLnTx/>
              <a:uFillTx/>
              <a:latin typeface="Georgia Pro"/>
              <a:ea typeface="+mn-ea"/>
              <a:cs typeface="+mn-cs"/>
            </a:endParaRPr>
          </a:p>
        </p:txBody>
      </p:sp>
      <p:sp>
        <p:nvSpPr>
          <p:cNvPr id="8" name="TextBox 7">
            <a:extLst>
              <a:ext uri="{FF2B5EF4-FFF2-40B4-BE49-F238E27FC236}">
                <a16:creationId xmlns:a16="http://schemas.microsoft.com/office/drawing/2014/main" id="{DBCC0B97-691C-A735-CF31-8B2AE28825C0}"/>
              </a:ext>
            </a:extLst>
          </p:cNvPr>
          <p:cNvSpPr txBox="1"/>
          <p:nvPr/>
        </p:nvSpPr>
        <p:spPr>
          <a:xfrm>
            <a:off x="7575696" y="1665764"/>
            <a:ext cx="34467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5EC795">
                    <a:lumMod val="50000"/>
                  </a:srgbClr>
                </a:solidFill>
                <a:effectLst/>
                <a:uLnTx/>
                <a:uFillTx/>
                <a:latin typeface="Georgia Pro"/>
                <a:ea typeface="+mn-ea"/>
                <a:cs typeface="Arial"/>
              </a:rPr>
              <a:t>Get involved!</a:t>
            </a:r>
            <a:endParaRPr kumimoji="0" lang="en-US" sz="1800" b="1" i="0" u="none" strike="noStrike" kern="1200" cap="none" spc="0" normalizeH="0" baseline="0" noProof="0">
              <a:ln>
                <a:noFill/>
              </a:ln>
              <a:solidFill>
                <a:srgbClr val="5EC795">
                  <a:lumMod val="50000"/>
                </a:srgbClr>
              </a:solidFill>
              <a:effectLst/>
              <a:uLnTx/>
              <a:uFillTx/>
              <a:latin typeface="Arial" panose="020B0604020202020204"/>
              <a:ea typeface="+mn-ea"/>
              <a:cs typeface="Arial" panose="020B0604020202020204"/>
            </a:endParaRPr>
          </a:p>
        </p:txBody>
      </p:sp>
      <p:sp>
        <p:nvSpPr>
          <p:cNvPr id="12" name="TextBox 11">
            <a:extLst>
              <a:ext uri="{FF2B5EF4-FFF2-40B4-BE49-F238E27FC236}">
                <a16:creationId xmlns:a16="http://schemas.microsoft.com/office/drawing/2014/main" id="{2D3AA005-B87D-929E-F4CA-D64207A9E947}"/>
              </a:ext>
            </a:extLst>
          </p:cNvPr>
          <p:cNvSpPr txBox="1"/>
          <p:nvPr/>
        </p:nvSpPr>
        <p:spPr>
          <a:xfrm>
            <a:off x="1006550" y="3575681"/>
            <a:ext cx="6383562" cy="3045123"/>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Pro"/>
              <a:ea typeface="+mn-ea"/>
              <a:cs typeface="+mn-cs"/>
            </a:endParaRPr>
          </a:p>
          <a:p>
            <a:pPr marL="285750" marR="0" lvl="0" indent="-285750" algn="l" defTabSz="914400" rtl="0" eaLnBrk="1" fontAlgn="auto" latinLnBrk="0" hangingPunct="1">
              <a:lnSpc>
                <a:spcPct val="100000"/>
              </a:lnSpc>
              <a:spcBef>
                <a:spcPts val="180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Georgia Pro"/>
                <a:ea typeface="+mn-ea"/>
                <a:cs typeface="+mn-cs"/>
              </a:rPr>
              <a:t>Offers informal academic support and advice regarding program requirements, internship and career search, opportunities for research, or other general questions related to our nationally acclaimed department</a:t>
            </a: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Arial" panose="020B0604020202020204"/>
            </a:endParaRPr>
          </a:p>
          <a:p>
            <a:pPr marL="742950" marR="0" lvl="1" indent="-285750" algn="l" defTabSz="914400" rtl="0" eaLnBrk="1" fontAlgn="auto" latinLnBrk="0" hangingPunct="1">
              <a:lnSpc>
                <a:spcPct val="100000"/>
              </a:lnSpc>
              <a:spcBef>
                <a:spcPts val="180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Georgia Pro"/>
                <a:ea typeface="+mn-ea"/>
                <a:cs typeface="+mn-cs"/>
              </a:rPr>
              <a:t>Wednesdays 5:30-7:30pm, or email cuga@clarku.edu</a:t>
            </a:r>
          </a:p>
          <a:p>
            <a:pPr marL="285750" marR="0" lvl="0" indent="-285750" algn="l" defTabSz="914400" rtl="0" eaLnBrk="1" fontAlgn="auto" latinLnBrk="0" hangingPunct="1">
              <a:lnSpc>
                <a:spcPct val="100000"/>
              </a:lnSpc>
              <a:spcBef>
                <a:spcPts val="180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Georgia Pro"/>
                <a:ea typeface="+mn-ea"/>
                <a:cs typeface="+mn-cs"/>
              </a:rPr>
              <a:t>Building community between geography students of all years and concentrations</a:t>
            </a:r>
          </a:p>
        </p:txBody>
      </p:sp>
      <p:sp>
        <p:nvSpPr>
          <p:cNvPr id="14" name="TextBox 13">
            <a:extLst>
              <a:ext uri="{FF2B5EF4-FFF2-40B4-BE49-F238E27FC236}">
                <a16:creationId xmlns:a16="http://schemas.microsoft.com/office/drawing/2014/main" id="{D7E6DFDE-38FA-3290-9B00-C5E747991DF8}"/>
              </a:ext>
            </a:extLst>
          </p:cNvPr>
          <p:cNvSpPr txBox="1"/>
          <p:nvPr/>
        </p:nvSpPr>
        <p:spPr>
          <a:xfrm>
            <a:off x="1010092" y="3526461"/>
            <a:ext cx="598081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5EC795">
                    <a:lumMod val="50000"/>
                  </a:srgbClr>
                </a:solidFill>
                <a:effectLst/>
                <a:uLnTx/>
                <a:uFillTx/>
                <a:latin typeface="Georgia Pro"/>
                <a:ea typeface="+mn-ea"/>
                <a:cs typeface="Arial"/>
              </a:rPr>
              <a:t>What is it used for?</a:t>
            </a:r>
            <a:endParaRPr kumimoji="0" lang="en-US" sz="3200" b="1" i="0" u="none" strike="noStrike" kern="1200" cap="none" spc="0" normalizeH="0" baseline="0" noProof="0" dirty="0">
              <a:ln>
                <a:noFill/>
              </a:ln>
              <a:solidFill>
                <a:srgbClr val="5EC795">
                  <a:lumMod val="50000"/>
                </a:srgbClr>
              </a:solidFill>
              <a:effectLst/>
              <a:uLnTx/>
              <a:uFillTx/>
              <a:latin typeface="Georgia Pro"/>
              <a:ea typeface="+mn-ea"/>
              <a:cs typeface="+mn-cs"/>
            </a:endParaRPr>
          </a:p>
        </p:txBody>
      </p:sp>
      <p:sp>
        <p:nvSpPr>
          <p:cNvPr id="7" name="Slide Number Placeholder 6">
            <a:extLst>
              <a:ext uri="{FF2B5EF4-FFF2-40B4-BE49-F238E27FC236}">
                <a16:creationId xmlns:a16="http://schemas.microsoft.com/office/drawing/2014/main" id="{76138909-3633-4C5A-B4A6-A1BF0958C365}"/>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2244993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3C441-0279-4D27-AD84-16D6FC763FA5}"/>
              </a:ext>
            </a:extLst>
          </p:cNvPr>
          <p:cNvSpPr>
            <a:spLocks noGrp="1"/>
          </p:cNvSpPr>
          <p:nvPr>
            <p:ph type="title"/>
          </p:nvPr>
        </p:nvSpPr>
        <p:spPr/>
        <p:txBody>
          <a:bodyPr/>
          <a:lstStyle/>
          <a:p>
            <a:r>
              <a:rPr lang="en-US" dirty="0"/>
              <a:t>Modeling Vocabulary</a:t>
            </a:r>
          </a:p>
        </p:txBody>
      </p:sp>
      <p:sp>
        <p:nvSpPr>
          <p:cNvPr id="3" name="Content Placeholder 2">
            <a:extLst>
              <a:ext uri="{FF2B5EF4-FFF2-40B4-BE49-F238E27FC236}">
                <a16:creationId xmlns:a16="http://schemas.microsoft.com/office/drawing/2014/main" id="{D966D63B-6203-43B9-B74A-1492C263707E}"/>
              </a:ext>
            </a:extLst>
          </p:cNvPr>
          <p:cNvSpPr>
            <a:spLocks noGrp="1"/>
          </p:cNvSpPr>
          <p:nvPr>
            <p:ph idx="1"/>
          </p:nvPr>
        </p:nvSpPr>
        <p:spPr>
          <a:xfrm>
            <a:off x="0" y="1690688"/>
            <a:ext cx="12192000" cy="4592125"/>
          </a:xfrm>
        </p:spPr>
        <p:txBody>
          <a:bodyPr>
            <a:normAutofit/>
          </a:bodyPr>
          <a:lstStyle/>
          <a:p>
            <a:pPr marL="514350" indent="-514350">
              <a:buFont typeface="+mj-lt"/>
              <a:buAutoNum type="arabicPeriod"/>
            </a:pPr>
            <a:r>
              <a:rPr lang="en-US" dirty="0">
                <a:solidFill>
                  <a:srgbClr val="FF0000"/>
                </a:solidFill>
              </a:rPr>
              <a:t>Sensitivity Analysis </a:t>
            </a:r>
            <a:r>
              <a:rPr lang="en-US" dirty="0"/>
              <a:t>is the procedure to measure how the variation in model parameter(s) influences the model output. Modelers use sensitivity analysis to determine the parameters that have relatively more influence on the output compared to the parameters that have relatively less influence on the output. Sensitivity analysis is helpful when the modeler does not know the value(s) to use for the model parameter(s).</a:t>
            </a:r>
          </a:p>
        </p:txBody>
      </p:sp>
      <p:sp>
        <p:nvSpPr>
          <p:cNvPr id="4" name="Slide Number Placeholder 3">
            <a:extLst>
              <a:ext uri="{FF2B5EF4-FFF2-40B4-BE49-F238E27FC236}">
                <a16:creationId xmlns:a16="http://schemas.microsoft.com/office/drawing/2014/main" id="{D6CC45CC-6FA0-463A-B721-47261E48526F}"/>
              </a:ext>
            </a:extLst>
          </p:cNvPr>
          <p:cNvSpPr>
            <a:spLocks noGrp="1"/>
          </p:cNvSpPr>
          <p:nvPr>
            <p:ph type="sldNum" sz="quarter" idx="12"/>
          </p:nvPr>
        </p:nvSpPr>
        <p:spPr/>
        <p:txBody>
          <a:bodyPr/>
          <a:lstStyle/>
          <a:p>
            <a:fld id="{D47C6A6E-F6BB-4697-B856-8A66036D8304}" type="slidenum">
              <a:rPr lang="en-US" smtClean="0"/>
              <a:t>20</a:t>
            </a:fld>
            <a:endParaRPr lang="en-US"/>
          </a:p>
        </p:txBody>
      </p:sp>
    </p:spTree>
    <p:extLst>
      <p:ext uri="{BB962C8B-B14F-4D97-AF65-F5344CB8AC3E}">
        <p14:creationId xmlns:p14="http://schemas.microsoft.com/office/powerpoint/2010/main" val="168720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6</a:t>
            </a:r>
          </a:p>
        </p:txBody>
      </p:sp>
      <p:sp>
        <p:nvSpPr>
          <p:cNvPr id="3" name="Content Placeholder 2"/>
          <p:cNvSpPr>
            <a:spLocks noGrp="1"/>
          </p:cNvSpPr>
          <p:nvPr>
            <p:ph idx="1"/>
          </p:nvPr>
        </p:nvSpPr>
        <p:spPr>
          <a:xfrm>
            <a:off x="0" y="866274"/>
            <a:ext cx="12192000" cy="5991726"/>
          </a:xfrm>
        </p:spPr>
        <p:txBody>
          <a:bodyPr/>
          <a:lstStyle/>
          <a:p>
            <a:pPr marL="0" indent="0">
              <a:buNone/>
            </a:pPr>
            <a:r>
              <a:rPr lang="en-US" dirty="0"/>
              <a:t>The purposes of assignment 6 are to learn the challenges of:</a:t>
            </a:r>
          </a:p>
          <a:p>
            <a:pPr marL="514350" indent="-514350">
              <a:buFont typeface="+mj-lt"/>
              <a:buAutoNum type="arabicPeriod"/>
            </a:pPr>
            <a:r>
              <a:rPr lang="en-US" dirty="0"/>
              <a:t>deciding among various fitting algorithms.</a:t>
            </a:r>
          </a:p>
          <a:p>
            <a:pPr marL="514350" indent="-514350">
              <a:buFont typeface="+mj-lt"/>
              <a:buAutoNum type="arabicPeriod"/>
            </a:pPr>
            <a:r>
              <a:rPr lang="en-US" dirty="0"/>
              <a:t>simulating more than one gaining category.</a:t>
            </a:r>
          </a:p>
        </p:txBody>
      </p:sp>
      <p:sp>
        <p:nvSpPr>
          <p:cNvPr id="4" name="Slide Number Placeholder 3"/>
          <p:cNvSpPr>
            <a:spLocks noGrp="1"/>
          </p:cNvSpPr>
          <p:nvPr>
            <p:ph type="sldNum" sz="quarter" idx="12"/>
          </p:nvPr>
        </p:nvSpPr>
        <p:spPr/>
        <p:txBody>
          <a:bodyPr/>
          <a:lstStyle/>
          <a:p>
            <a:fld id="{D47C6A6E-F6BB-4697-B856-8A66036D8304}" type="slidenum">
              <a:rPr lang="en-US" smtClean="0"/>
              <a:t>21</a:t>
            </a:fld>
            <a:endParaRPr lang="en-US"/>
          </a:p>
        </p:txBody>
      </p:sp>
    </p:spTree>
    <p:extLst>
      <p:ext uri="{BB962C8B-B14F-4D97-AF65-F5344CB8AC3E}">
        <p14:creationId xmlns:p14="http://schemas.microsoft.com/office/powerpoint/2010/main" val="2648413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Maps of Forest, Other, Built</a:t>
            </a:r>
          </a:p>
        </p:txBody>
      </p:sp>
      <p:pic>
        <p:nvPicPr>
          <p:cNvPr id="5" name="Content Placeholder 4"/>
          <p:cNvPicPr>
            <a:picLocks noGrp="1" noChangeAspect="1"/>
          </p:cNvPicPr>
          <p:nvPr>
            <p:ph idx="1"/>
          </p:nvPr>
        </p:nvPicPr>
        <p:blipFill>
          <a:blip r:embed="rId2"/>
          <a:stretch>
            <a:fillRect/>
          </a:stretch>
        </p:blipFill>
        <p:spPr>
          <a:xfrm>
            <a:off x="2629676" y="744639"/>
            <a:ext cx="6645067" cy="5976836"/>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22</a:t>
            </a:fld>
            <a:endParaRPr lang="en-US"/>
          </a:p>
        </p:txBody>
      </p:sp>
    </p:spTree>
    <p:extLst>
      <p:ext uri="{BB962C8B-B14F-4D97-AF65-F5344CB8AC3E}">
        <p14:creationId xmlns:p14="http://schemas.microsoft.com/office/powerpoint/2010/main" val="2192002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Maps of Forest, Other, Built</a:t>
            </a:r>
          </a:p>
        </p:txBody>
      </p:sp>
      <p:pic>
        <p:nvPicPr>
          <p:cNvPr id="5" name="Content Placeholder 4"/>
          <p:cNvPicPr>
            <a:picLocks noGrp="1" noChangeAspect="1"/>
          </p:cNvPicPr>
          <p:nvPr>
            <p:ph idx="1"/>
          </p:nvPr>
        </p:nvPicPr>
        <p:blipFill>
          <a:blip r:embed="rId2"/>
          <a:stretch>
            <a:fillRect/>
          </a:stretch>
        </p:blipFill>
        <p:spPr>
          <a:xfrm>
            <a:off x="2629676" y="744639"/>
            <a:ext cx="6645067" cy="5976836"/>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23</a:t>
            </a:fld>
            <a:endParaRPr lang="en-US"/>
          </a:p>
        </p:txBody>
      </p:sp>
    </p:spTree>
    <p:extLst>
      <p:ext uri="{BB962C8B-B14F-4D97-AF65-F5344CB8AC3E}">
        <p14:creationId xmlns:p14="http://schemas.microsoft.com/office/powerpoint/2010/main" val="593489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Maps of Forest, Other, Built</a:t>
            </a:r>
          </a:p>
        </p:txBody>
      </p:sp>
      <p:pic>
        <p:nvPicPr>
          <p:cNvPr id="5" name="Content Placeholder 4"/>
          <p:cNvPicPr>
            <a:picLocks noGrp="1" noChangeAspect="1"/>
          </p:cNvPicPr>
          <p:nvPr>
            <p:ph idx="1"/>
          </p:nvPr>
        </p:nvPicPr>
        <p:blipFill>
          <a:blip r:embed="rId2"/>
          <a:stretch>
            <a:fillRect/>
          </a:stretch>
        </p:blipFill>
        <p:spPr>
          <a:xfrm>
            <a:off x="2629676" y="744639"/>
            <a:ext cx="6645067" cy="5976836"/>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24</a:t>
            </a:fld>
            <a:endParaRPr lang="en-US"/>
          </a:p>
        </p:txBody>
      </p:sp>
    </p:spTree>
    <p:extLst>
      <p:ext uri="{BB962C8B-B14F-4D97-AF65-F5344CB8AC3E}">
        <p14:creationId xmlns:p14="http://schemas.microsoft.com/office/powerpoint/2010/main" val="2311297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5630"/>
            <a:ext cx="12192000" cy="365125"/>
          </a:xfrm>
        </p:spPr>
        <p:txBody>
          <a:bodyPr>
            <a:normAutofit fontScale="90000"/>
          </a:bodyPr>
          <a:lstStyle/>
          <a:p>
            <a:r>
              <a:rPr lang="en-US" dirty="0"/>
              <a:t>Crosstab of 1971, 1985, 1999. 1=Forest, 2=Other, 3=Built</a:t>
            </a:r>
          </a:p>
        </p:txBody>
      </p:sp>
      <p:pic>
        <p:nvPicPr>
          <p:cNvPr id="5" name="Content Placeholder 4"/>
          <p:cNvPicPr>
            <a:picLocks noGrp="1" noChangeAspect="1"/>
          </p:cNvPicPr>
          <p:nvPr>
            <p:ph idx="1"/>
          </p:nvPr>
        </p:nvPicPr>
        <p:blipFill>
          <a:blip r:embed="rId2"/>
          <a:stretch>
            <a:fillRect/>
          </a:stretch>
        </p:blipFill>
        <p:spPr>
          <a:xfrm>
            <a:off x="1443786" y="744885"/>
            <a:ext cx="7334451" cy="5978701"/>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25</a:t>
            </a:fld>
            <a:endParaRPr lang="en-US"/>
          </a:p>
        </p:txBody>
      </p:sp>
    </p:spTree>
    <p:extLst>
      <p:ext uri="{BB962C8B-B14F-4D97-AF65-F5344CB8AC3E}">
        <p14:creationId xmlns:p14="http://schemas.microsoft.com/office/powerpoint/2010/main" val="4027036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Maps of Forest, Other, Built 1971-1985</a:t>
            </a:r>
          </a:p>
        </p:txBody>
      </p:sp>
      <p:pic>
        <p:nvPicPr>
          <p:cNvPr id="5" name="Content Placeholder 4"/>
          <p:cNvPicPr>
            <a:picLocks noGrp="1" noChangeAspect="1"/>
          </p:cNvPicPr>
          <p:nvPr>
            <p:ph idx="1"/>
          </p:nvPr>
        </p:nvPicPr>
        <p:blipFill>
          <a:blip r:embed="rId2"/>
          <a:stretch>
            <a:fillRect/>
          </a:stretch>
        </p:blipFill>
        <p:spPr>
          <a:xfrm>
            <a:off x="1469846" y="744639"/>
            <a:ext cx="8868504" cy="5976836"/>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26</a:t>
            </a:fld>
            <a:endParaRPr lang="en-US"/>
          </a:p>
        </p:txBody>
      </p:sp>
      <p:sp>
        <p:nvSpPr>
          <p:cNvPr id="6" name="TextBox 5"/>
          <p:cNvSpPr txBox="1"/>
          <p:nvPr/>
        </p:nvSpPr>
        <p:spPr>
          <a:xfrm>
            <a:off x="7170822" y="3272590"/>
            <a:ext cx="3167528" cy="646331"/>
          </a:xfrm>
          <a:prstGeom prst="rect">
            <a:avLst/>
          </a:prstGeom>
          <a:noFill/>
        </p:spPr>
        <p:txBody>
          <a:bodyPr wrap="square" rtlCol="0">
            <a:spAutoFit/>
          </a:bodyPr>
          <a:lstStyle/>
          <a:p>
            <a:r>
              <a:rPr lang="en-US" dirty="0"/>
              <a:t>There are three transitions of change.</a:t>
            </a:r>
          </a:p>
        </p:txBody>
      </p:sp>
    </p:spTree>
    <p:extLst>
      <p:ext uri="{BB962C8B-B14F-4D97-AF65-F5344CB8AC3E}">
        <p14:creationId xmlns:p14="http://schemas.microsoft.com/office/powerpoint/2010/main" val="495834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Maps of Forest, Other, Built 1985-1999</a:t>
            </a:r>
          </a:p>
        </p:txBody>
      </p:sp>
      <p:pic>
        <p:nvPicPr>
          <p:cNvPr id="5" name="Content Placeholder 4"/>
          <p:cNvPicPr>
            <a:picLocks noGrp="1" noChangeAspect="1"/>
          </p:cNvPicPr>
          <p:nvPr>
            <p:ph idx="1"/>
          </p:nvPr>
        </p:nvPicPr>
        <p:blipFill>
          <a:blip r:embed="rId2"/>
          <a:stretch>
            <a:fillRect/>
          </a:stretch>
        </p:blipFill>
        <p:spPr>
          <a:xfrm>
            <a:off x="1469846" y="744639"/>
            <a:ext cx="8868504" cy="5976836"/>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27</a:t>
            </a:fld>
            <a:endParaRPr lang="en-US"/>
          </a:p>
        </p:txBody>
      </p:sp>
      <p:sp>
        <p:nvSpPr>
          <p:cNvPr id="6" name="TextBox 5"/>
          <p:cNvSpPr txBox="1"/>
          <p:nvPr/>
        </p:nvSpPr>
        <p:spPr>
          <a:xfrm>
            <a:off x="7170822" y="3272590"/>
            <a:ext cx="3167528" cy="2308324"/>
          </a:xfrm>
          <a:prstGeom prst="rect">
            <a:avLst/>
          </a:prstGeom>
          <a:noFill/>
        </p:spPr>
        <p:txBody>
          <a:bodyPr wrap="square" rtlCol="0">
            <a:spAutoFit/>
          </a:bodyPr>
          <a:lstStyle/>
          <a:p>
            <a:r>
              <a:rPr lang="en-US" dirty="0"/>
              <a:t>There are five transitions of change.</a:t>
            </a:r>
          </a:p>
          <a:p>
            <a:endParaRPr lang="en-US" dirty="0"/>
          </a:p>
          <a:p>
            <a:r>
              <a:rPr lang="en-US" dirty="0"/>
              <a:t>Other to Forest </a:t>
            </a:r>
          </a:p>
          <a:p>
            <a:r>
              <a:rPr lang="en-US" dirty="0"/>
              <a:t>&amp;</a:t>
            </a:r>
          </a:p>
          <a:p>
            <a:r>
              <a:rPr lang="en-US" dirty="0"/>
              <a:t>Built to Other</a:t>
            </a:r>
          </a:p>
          <a:p>
            <a:r>
              <a:rPr lang="en-US" dirty="0"/>
              <a:t>did not exist </a:t>
            </a:r>
            <a:r>
              <a:rPr lang="en-US"/>
              <a:t>during 1971-1985.</a:t>
            </a:r>
            <a:endParaRPr lang="en-US" dirty="0"/>
          </a:p>
          <a:p>
            <a:endParaRPr lang="en-US" dirty="0"/>
          </a:p>
        </p:txBody>
      </p:sp>
    </p:spTree>
    <p:extLst>
      <p:ext uri="{BB962C8B-B14F-4D97-AF65-F5344CB8AC3E}">
        <p14:creationId xmlns:p14="http://schemas.microsoft.com/office/powerpoint/2010/main" val="1546676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302"/>
            <a:ext cx="10515600" cy="379513"/>
          </a:xfrm>
        </p:spPr>
        <p:txBody>
          <a:bodyPr>
            <a:normAutofit fontScale="90000"/>
          </a:bodyPr>
          <a:lstStyle/>
          <a:p>
            <a:r>
              <a:rPr lang="en-US" dirty="0"/>
              <a:t>Assignment 6’s one independent variable</a:t>
            </a:r>
          </a:p>
        </p:txBody>
      </p:sp>
      <p:pic>
        <p:nvPicPr>
          <p:cNvPr id="5" name="Content Placeholder 4"/>
          <p:cNvPicPr>
            <a:picLocks noGrp="1" noChangeAspect="1"/>
          </p:cNvPicPr>
          <p:nvPr>
            <p:ph idx="1"/>
          </p:nvPr>
        </p:nvPicPr>
        <p:blipFill>
          <a:blip r:embed="rId2"/>
          <a:stretch>
            <a:fillRect/>
          </a:stretch>
        </p:blipFill>
        <p:spPr>
          <a:xfrm>
            <a:off x="1597793" y="749677"/>
            <a:ext cx="7257449" cy="5966910"/>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28</a:t>
            </a:fld>
            <a:endParaRPr lang="en-US"/>
          </a:p>
        </p:txBody>
      </p:sp>
    </p:spTree>
    <p:extLst>
      <p:ext uri="{BB962C8B-B14F-4D97-AF65-F5344CB8AC3E}">
        <p14:creationId xmlns:p14="http://schemas.microsoft.com/office/powerpoint/2010/main" val="499877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6628"/>
            <a:ext cx="10515600" cy="433137"/>
          </a:xfrm>
        </p:spPr>
        <p:txBody>
          <a:bodyPr>
            <a:normAutofit fontScale="90000"/>
          </a:bodyPr>
          <a:lstStyle/>
          <a:p>
            <a:r>
              <a:rPr lang="en-US" dirty="0"/>
              <a:t>Assignment 6</a:t>
            </a:r>
          </a:p>
        </p:txBody>
      </p:sp>
      <p:sp>
        <p:nvSpPr>
          <p:cNvPr id="3" name="Content Placeholder 2"/>
          <p:cNvSpPr>
            <a:spLocks noGrp="1"/>
          </p:cNvSpPr>
          <p:nvPr>
            <p:ph idx="1"/>
          </p:nvPr>
        </p:nvSpPr>
        <p:spPr>
          <a:xfrm>
            <a:off x="0" y="519765"/>
            <a:ext cx="12192000" cy="6338236"/>
          </a:xfrm>
        </p:spPr>
        <p:txBody>
          <a:bodyPr>
            <a:normAutofit fontScale="70000" lnSpcReduction="20000"/>
          </a:bodyPr>
          <a:lstStyle/>
          <a:p>
            <a:pPr marL="0" indent="0">
              <a:buNone/>
            </a:pPr>
            <a:r>
              <a:rPr lang="en-US" dirty="0"/>
              <a:t>Perform two runs with LCM. Earlier time image is 1971ForestOtherBuilt. Later time image is 1985ForestOtherBuilt. Group all transitions into one sub-model. Independent variable is distance to 1971 Built, which was used in Assignment 5. First run uses SVM and second run uses Decision Forest to compute transition potential maps. Use Regress to plot transition potential versus distance to 1971 built. Allocate change using the Markov matrix with the proportions during 1971-1985 to predict 1999. For each run, use three-way crosstab to compare 1985ForestOtherBuilt1, the 1999 prediction, and 1999ForestOtherBuilt1 using Mask01. Enhance the legend of the three-way crosstab to denote each output category as Miss, False Alarm, Hit, Correct Rejection, Wrong Hit, Wrong Hit &amp; Unpredicted, Miss &amp; Unpredicted, or Built Persistence. Unpredicted is a transition that exists in the reference change during 1985-1999 but that LCM did not try to predict, perhaps because the transition did not exist during 1971-1985.</a:t>
            </a:r>
          </a:p>
          <a:p>
            <a:pPr marL="0" indent="0">
              <a:buNone/>
            </a:pPr>
            <a:r>
              <a:rPr lang="en-US" dirty="0"/>
              <a:t>Submit exactly six slides. Slide 1 is title slide. Slides 2-4 show SVM results on left and Decision Forest results on right, where each slide shows two REGRESS plots and two transition potential maps.</a:t>
            </a:r>
          </a:p>
          <a:p>
            <a:pPr marL="0" indent="0">
              <a:buNone/>
            </a:pPr>
            <a:r>
              <a:rPr lang="en-US" dirty="0"/>
              <a:t>Slide 2 shows the REGRESS scatter plots and maps for transition potential from 1 Forest to 2 Other. </a:t>
            </a:r>
          </a:p>
          <a:p>
            <a:pPr marL="0" indent="0">
              <a:buNone/>
            </a:pPr>
            <a:r>
              <a:rPr lang="en-US" dirty="0"/>
              <a:t>Slide 3 shows the REGRESS scatter plots and maps for transition potential from 1 Forest to 3 Built. </a:t>
            </a:r>
          </a:p>
          <a:p>
            <a:pPr marL="0" indent="0">
              <a:buNone/>
            </a:pPr>
            <a:r>
              <a:rPr lang="en-US" dirty="0"/>
              <a:t>Slide 4 shows the REGRESS scatter plots and maps for transition potential from 2 Other to 3 Built. </a:t>
            </a:r>
          </a:p>
          <a:p>
            <a:pPr marL="0" indent="0">
              <a:buNone/>
            </a:pPr>
            <a:r>
              <a:rPr lang="en-US" dirty="0"/>
              <a:t>Slide 5 shows validation maps from CROSSTAB with SVM on the left and Decision Forest on the right. For each algorithm, report the numbers of pixels of Hits, simulated change, and reference change during 1985-1999. Report also the number of pixels of reference change during 1971-1985. Explain why the following three sizes differ: reference change during 1971-1985, simulated change during 1985-1999, and reference change during 1985-1999.  </a:t>
            </a:r>
          </a:p>
          <a:p>
            <a:pPr marL="0" indent="0">
              <a:buNone/>
            </a:pPr>
            <a:r>
              <a:rPr lang="en-US" dirty="0"/>
              <a:t>Slide 6 gives your written response to the following: If colleagues ask you whether they should use SVM or Decision Forest or something else to predict land change, then how would you respond? Describe the role that verification, overfitting, and validation plays in your response. Your response must give guidance to your colleagues to refine their thoughts.</a:t>
            </a:r>
          </a:p>
        </p:txBody>
      </p:sp>
      <p:sp>
        <p:nvSpPr>
          <p:cNvPr id="4" name="Slide Number Placeholder 3"/>
          <p:cNvSpPr>
            <a:spLocks noGrp="1"/>
          </p:cNvSpPr>
          <p:nvPr>
            <p:ph type="sldNum" sz="quarter" idx="12"/>
          </p:nvPr>
        </p:nvSpPr>
        <p:spPr/>
        <p:txBody>
          <a:bodyPr/>
          <a:lstStyle/>
          <a:p>
            <a:fld id="{D47C6A6E-F6BB-4697-B856-8A66036D8304}" type="slidenum">
              <a:rPr lang="en-US" smtClean="0"/>
              <a:t>29</a:t>
            </a:fld>
            <a:endParaRPr lang="en-US"/>
          </a:p>
        </p:txBody>
      </p:sp>
    </p:spTree>
    <p:extLst>
      <p:ext uri="{BB962C8B-B14F-4D97-AF65-F5344CB8AC3E}">
        <p14:creationId xmlns:p14="http://schemas.microsoft.com/office/powerpoint/2010/main" val="3802433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6CDC03-1243-465C-8827-FF30FC3823F7}"/>
              </a:ext>
            </a:extLst>
          </p:cNvPr>
          <p:cNvSpPr>
            <a:spLocks noGrp="1"/>
          </p:cNvSpPr>
          <p:nvPr>
            <p:ph type="sldNum" sz="quarter" idx="12"/>
          </p:nvPr>
        </p:nvSpPr>
        <p:spPr/>
        <p:txBody>
          <a:bodyPr/>
          <a:lstStyle/>
          <a:p>
            <a:fld id="{D47C6A6E-F6BB-4697-B856-8A66036D8304}" type="slidenum">
              <a:rPr lang="en-US" smtClean="0"/>
              <a:t>3</a:t>
            </a:fld>
            <a:endParaRPr lang="en-US"/>
          </a:p>
        </p:txBody>
      </p:sp>
      <p:pic>
        <p:nvPicPr>
          <p:cNvPr id="8" name="Content Placeholder 7">
            <a:extLst>
              <a:ext uri="{FF2B5EF4-FFF2-40B4-BE49-F238E27FC236}">
                <a16:creationId xmlns:a16="http://schemas.microsoft.com/office/drawing/2014/main" id="{63EAF6DC-67CA-4B0B-BC11-34F52361E61B}"/>
              </a:ext>
            </a:extLst>
          </p:cNvPr>
          <p:cNvPicPr>
            <a:picLocks noGrp="1" noChangeAspect="1"/>
          </p:cNvPicPr>
          <p:nvPr>
            <p:ph idx="1"/>
          </p:nvPr>
        </p:nvPicPr>
        <p:blipFill>
          <a:blip r:embed="rId2"/>
          <a:stretch>
            <a:fillRect/>
          </a:stretch>
        </p:blipFill>
        <p:spPr>
          <a:xfrm>
            <a:off x="1316054" y="136525"/>
            <a:ext cx="9065658" cy="6584950"/>
          </a:xfrm>
          <a:prstGeom prst="rect">
            <a:avLst/>
          </a:prstGeom>
        </p:spPr>
      </p:pic>
    </p:spTree>
    <p:extLst>
      <p:ext uri="{BB962C8B-B14F-4D97-AF65-F5344CB8AC3E}">
        <p14:creationId xmlns:p14="http://schemas.microsoft.com/office/powerpoint/2010/main" val="1485667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subTitle" idx="1"/>
          </p:nvPr>
        </p:nvSpPr>
        <p:spPr>
          <a:xfrm>
            <a:off x="180433" y="145267"/>
            <a:ext cx="11796800" cy="6462400"/>
          </a:xfrm>
          <a:prstGeom prst="rect">
            <a:avLst/>
          </a:prstGeom>
        </p:spPr>
        <p:txBody>
          <a:bodyPr spcFirstLastPara="1" wrap="square" lIns="121900" tIns="121900" rIns="121900" bIns="121900" anchor="t" anchorCtr="0">
            <a:normAutofit lnSpcReduction="10000"/>
          </a:bodyPr>
          <a:lstStyle/>
          <a:p>
            <a:pPr marL="609585" indent="0"/>
            <a:r>
              <a:rPr lang="en" sz="1867" b="1" dirty="0">
                <a:solidFill>
                  <a:schemeClr val="accent2"/>
                </a:solidFill>
              </a:rPr>
              <a:t>Rubric for assignment 6 </a:t>
            </a:r>
            <a:endParaRPr sz="1867" b="1" dirty="0">
              <a:solidFill>
                <a:schemeClr val="accent2"/>
              </a:solidFill>
            </a:endParaRPr>
          </a:p>
          <a:p>
            <a:pPr marL="609585" indent="0"/>
            <a:endParaRPr sz="1867" b="1" dirty="0">
              <a:solidFill>
                <a:schemeClr val="accent2"/>
              </a:solidFill>
            </a:endParaRPr>
          </a:p>
          <a:p>
            <a:pPr marL="387341" indent="-378875" algn="just">
              <a:buSzPct val="100000"/>
              <a:buAutoNum type="arabicPeriod"/>
            </a:pPr>
            <a:r>
              <a:rPr lang="en" sz="1600" b="1" dirty="0">
                <a:solidFill>
                  <a:schemeClr val="accent2"/>
                </a:solidFill>
              </a:rPr>
              <a:t>Submit exactly one slide </a:t>
            </a:r>
            <a:r>
              <a:rPr lang="en" sz="1600" b="1" dirty="0">
                <a:solidFill>
                  <a:schemeClr val="dk1"/>
                </a:solidFill>
              </a:rPr>
              <a:t>with your name(s).</a:t>
            </a:r>
            <a:r>
              <a:rPr lang="en" sz="1600" b="1" dirty="0"/>
              <a:t> </a:t>
            </a:r>
            <a:r>
              <a:rPr lang="en" sz="1600" b="1" dirty="0">
                <a:solidFill>
                  <a:srgbClr val="FF0000"/>
                </a:solidFill>
              </a:rPr>
              <a:t>5 points</a:t>
            </a:r>
            <a:endParaRPr lang="en" sz="1600" b="1" dirty="0"/>
          </a:p>
          <a:p>
            <a:pPr marL="304792" indent="-238754" algn="just">
              <a:buSzPct val="100000"/>
              <a:buAutoNum type="arabicPeriod"/>
            </a:pPr>
            <a:endParaRPr lang="en" sz="1600" b="1" dirty="0"/>
          </a:p>
          <a:p>
            <a:pPr marL="325959" indent="-325959" algn="just">
              <a:buClr>
                <a:schemeClr val="dk1"/>
              </a:buClr>
              <a:buSzPct val="100000"/>
              <a:buAutoNum type="arabicPeriod"/>
            </a:pPr>
            <a:r>
              <a:rPr lang="en" sz="1600" b="1" dirty="0">
                <a:solidFill>
                  <a:schemeClr val="dk1"/>
                </a:solidFill>
              </a:rPr>
              <a:t>Submit exactly one slide which </a:t>
            </a:r>
            <a:r>
              <a:rPr lang="en-US" sz="1600" b="1" dirty="0">
                <a:solidFill>
                  <a:schemeClr val="dk1"/>
                </a:solidFill>
              </a:rPr>
              <a:t>shows </a:t>
            </a:r>
            <a:r>
              <a:rPr lang="en" sz="1600" b="1" dirty="0">
                <a:solidFill>
                  <a:schemeClr val="accent2"/>
                </a:solidFill>
              </a:rPr>
              <a:t>REGRESS scatter plots and transition potential maps with enhanced legend from 1 Forest to 2 Other. </a:t>
            </a:r>
            <a:r>
              <a:rPr lang="en" sz="1600" b="1" dirty="0">
                <a:solidFill>
                  <a:srgbClr val="FF0000"/>
                </a:solidFill>
              </a:rPr>
              <a:t>15 points</a:t>
            </a:r>
            <a:endParaRPr lang="en-US" sz="1467" b="1" dirty="0">
              <a:solidFill>
                <a:schemeClr val="accent2"/>
              </a:solidFill>
            </a:endParaRPr>
          </a:p>
          <a:p>
            <a:pPr marL="325959" indent="-325959" algn="just">
              <a:buClr>
                <a:schemeClr val="dk1"/>
              </a:buClr>
              <a:buSzPct val="100000"/>
              <a:buAutoNum type="arabicPeriod"/>
            </a:pPr>
            <a:endParaRPr lang="en-US" sz="1467" b="1" dirty="0">
              <a:solidFill>
                <a:schemeClr val="accent2"/>
              </a:solidFill>
            </a:endParaRPr>
          </a:p>
          <a:p>
            <a:pPr marL="325959" indent="-325959" algn="just">
              <a:buClr>
                <a:schemeClr val="dk1"/>
              </a:buClr>
              <a:buSzPct val="100000"/>
              <a:buAutoNum type="arabicPeriod"/>
            </a:pPr>
            <a:r>
              <a:rPr lang="en" sz="1600" b="1" dirty="0">
                <a:solidFill>
                  <a:schemeClr val="accent2"/>
                </a:solidFill>
              </a:rPr>
              <a:t>Submit exactly one slide which shows REGRESS scatter plots and transition potential with an enhanced legend from 1 Forest to 3 Built. </a:t>
            </a:r>
            <a:r>
              <a:rPr lang="en" sz="1600" b="1" dirty="0">
                <a:solidFill>
                  <a:srgbClr val="FF0000"/>
                </a:solidFill>
              </a:rPr>
              <a:t>15 point</a:t>
            </a:r>
          </a:p>
          <a:p>
            <a:pPr marL="325959" indent="-325959" algn="just">
              <a:buClr>
                <a:schemeClr val="dk1"/>
              </a:buClr>
              <a:buSzPct val="100000"/>
              <a:buAutoNum type="arabicPeriod"/>
            </a:pPr>
            <a:endParaRPr lang="en" sz="1600" b="1" dirty="0">
              <a:solidFill>
                <a:srgbClr val="FF0000"/>
              </a:solidFill>
            </a:endParaRPr>
          </a:p>
          <a:p>
            <a:pPr marL="325959" indent="-325959" algn="just">
              <a:buClr>
                <a:schemeClr val="dk1"/>
              </a:buClr>
              <a:buSzPct val="100000"/>
              <a:buAutoNum type="arabicPeriod"/>
            </a:pPr>
            <a:r>
              <a:rPr lang="en" sz="1600" b="1" dirty="0">
                <a:solidFill>
                  <a:schemeClr val="accent2"/>
                </a:solidFill>
              </a:rPr>
              <a:t>Submit exactly one slide which shows REGRESS scatter plots and transition potential maps with an enhanced legend from 2 Other to 3 Built</a:t>
            </a:r>
            <a:r>
              <a:rPr lang="en" sz="1600" dirty="0">
                <a:solidFill>
                  <a:schemeClr val="accent2"/>
                </a:solidFill>
              </a:rPr>
              <a:t>. </a:t>
            </a:r>
            <a:r>
              <a:rPr lang="en" sz="1600" b="1" dirty="0">
                <a:solidFill>
                  <a:srgbClr val="FF0000"/>
                </a:solidFill>
              </a:rPr>
              <a:t>15 point</a:t>
            </a:r>
          </a:p>
          <a:p>
            <a:pPr marL="325959" indent="-325959" algn="just">
              <a:buClr>
                <a:schemeClr val="dk1"/>
              </a:buClr>
              <a:buSzPct val="100000"/>
              <a:buAutoNum type="arabicPeriod"/>
            </a:pPr>
            <a:endParaRPr lang="en" sz="1600" b="1" dirty="0">
              <a:solidFill>
                <a:srgbClr val="FF0000"/>
              </a:solidFill>
            </a:endParaRPr>
          </a:p>
          <a:p>
            <a:pPr marL="325959" indent="-325959" algn="just">
              <a:buClr>
                <a:schemeClr val="dk1"/>
              </a:buClr>
              <a:buSzPct val="100000"/>
              <a:buAutoNum type="arabicPeriod"/>
            </a:pPr>
            <a:r>
              <a:rPr lang="en" sz="1600" b="1" dirty="0">
                <a:solidFill>
                  <a:schemeClr val="accent2"/>
                </a:solidFill>
              </a:rPr>
              <a:t>Submit exactly one slide which includes following bullets: </a:t>
            </a:r>
            <a:r>
              <a:rPr lang="en" sz="1600" b="1" dirty="0">
                <a:solidFill>
                  <a:srgbClr val="FF0000"/>
                </a:solidFill>
              </a:rPr>
              <a:t>30 point</a:t>
            </a:r>
            <a:endParaRPr lang="en" sz="1600" b="1" dirty="0">
              <a:solidFill>
                <a:schemeClr val="accent2"/>
              </a:solidFill>
            </a:endParaRPr>
          </a:p>
          <a:p>
            <a:pPr marL="615935" indent="-289977" algn="just">
              <a:buClr>
                <a:schemeClr val="dk1"/>
              </a:buClr>
              <a:buSzPct val="100000"/>
              <a:buFont typeface="+mj-lt"/>
              <a:buAutoNum type="alphaLcParenR"/>
            </a:pPr>
            <a:r>
              <a:rPr lang="en" sz="1600" dirty="0">
                <a:solidFill>
                  <a:srgbClr val="212121"/>
                </a:solidFill>
                <a:latin typeface="Calibri" panose="020F0502020204030204" pitchFamily="34" charset="0"/>
              </a:rPr>
              <a:t>Validation maps from CROSSTAB with SVM on the left and Decision Forest on the right</a:t>
            </a:r>
            <a:r>
              <a:rPr lang="en" sz="1600" dirty="0">
                <a:solidFill>
                  <a:srgbClr val="FF0000"/>
                </a:solidFill>
              </a:rPr>
              <a:t>. 10 points</a:t>
            </a:r>
          </a:p>
          <a:p>
            <a:pPr marL="615935" indent="-289977" algn="just">
              <a:lnSpc>
                <a:spcPct val="115000"/>
              </a:lnSpc>
              <a:buClr>
                <a:schemeClr val="dk1"/>
              </a:buClr>
              <a:buSzPct val="91666"/>
              <a:buFont typeface="+mj-lt"/>
              <a:buAutoNum type="alphaLcParenR"/>
            </a:pPr>
            <a:r>
              <a:rPr lang="en-US" sz="1600" dirty="0">
                <a:solidFill>
                  <a:srgbClr val="212121"/>
                </a:solidFill>
                <a:latin typeface="Calibri" panose="020F0502020204030204" pitchFamily="34" charset="0"/>
              </a:rPr>
              <a:t>Report the numbers of pixels of Hits, simulated change, and reference change during 1985-1999. </a:t>
            </a:r>
            <a:r>
              <a:rPr lang="en" sz="1600" dirty="0">
                <a:solidFill>
                  <a:srgbClr val="FF0000"/>
                </a:solidFill>
              </a:rPr>
              <a:t>9 points</a:t>
            </a:r>
            <a:endParaRPr lang="en-US" sz="1600" dirty="0">
              <a:solidFill>
                <a:srgbClr val="212121"/>
              </a:solidFill>
              <a:latin typeface="Calibri" panose="020F0502020204030204" pitchFamily="34" charset="0"/>
            </a:endParaRPr>
          </a:p>
          <a:p>
            <a:pPr marL="615935" indent="-289977" algn="just">
              <a:lnSpc>
                <a:spcPct val="115000"/>
              </a:lnSpc>
              <a:buClr>
                <a:schemeClr val="dk1"/>
              </a:buClr>
              <a:buSzPct val="91666"/>
              <a:buFont typeface="+mj-lt"/>
              <a:buAutoNum type="alphaLcParenR"/>
            </a:pPr>
            <a:r>
              <a:rPr lang="en-US" sz="1600" dirty="0">
                <a:solidFill>
                  <a:srgbClr val="212121"/>
                </a:solidFill>
                <a:latin typeface="Calibri" panose="020F0502020204030204" pitchFamily="34" charset="0"/>
              </a:rPr>
              <a:t>Report also the number of pixels of reference change during 1971-1985. </a:t>
            </a:r>
            <a:r>
              <a:rPr lang="en" sz="1600" dirty="0">
                <a:solidFill>
                  <a:srgbClr val="FF0000"/>
                </a:solidFill>
              </a:rPr>
              <a:t>5 points</a:t>
            </a:r>
            <a:endParaRPr lang="en-US" sz="1600" dirty="0">
              <a:solidFill>
                <a:srgbClr val="212121"/>
              </a:solidFill>
              <a:latin typeface="Calibri" panose="020F0502020204030204" pitchFamily="34" charset="0"/>
            </a:endParaRPr>
          </a:p>
          <a:p>
            <a:pPr marL="615935" indent="-289977" algn="just">
              <a:lnSpc>
                <a:spcPct val="115000"/>
              </a:lnSpc>
              <a:buClr>
                <a:schemeClr val="dk1"/>
              </a:buClr>
              <a:buSzPct val="91666"/>
              <a:buFont typeface="+mj-lt"/>
              <a:buAutoNum type="alphaLcParenR"/>
            </a:pPr>
            <a:r>
              <a:rPr lang="en-US" sz="1600" dirty="0">
                <a:solidFill>
                  <a:srgbClr val="212121"/>
                </a:solidFill>
                <a:latin typeface="Calibri" panose="020F0502020204030204" pitchFamily="34" charset="0"/>
              </a:rPr>
              <a:t>Explain why the following three sizes differ: reference change during 1971-1985, simulated change during 1985-1999, and reference change during 1985-1999. </a:t>
            </a:r>
            <a:r>
              <a:rPr lang="en" sz="1600" dirty="0">
                <a:solidFill>
                  <a:srgbClr val="FF0000"/>
                </a:solidFill>
              </a:rPr>
              <a:t> 6 points</a:t>
            </a:r>
            <a:endParaRPr lang="en-US" sz="1600" dirty="0">
              <a:solidFill>
                <a:srgbClr val="212121"/>
              </a:solidFill>
              <a:latin typeface="Calibri" panose="020F0502020204030204" pitchFamily="34" charset="0"/>
            </a:endParaRPr>
          </a:p>
          <a:p>
            <a:pPr marL="325959" indent="-325959" algn="just">
              <a:buClr>
                <a:schemeClr val="dk1"/>
              </a:buClr>
              <a:buSzPct val="100000"/>
              <a:buAutoNum type="arabicPeriod"/>
            </a:pPr>
            <a:endParaRPr lang="en" sz="1600" b="1" dirty="0">
              <a:solidFill>
                <a:schemeClr val="accent2"/>
              </a:solidFill>
            </a:endParaRPr>
          </a:p>
          <a:p>
            <a:pPr marL="325959" indent="-325959" algn="just">
              <a:buClr>
                <a:schemeClr val="dk1"/>
              </a:buClr>
              <a:buSzPct val="100000"/>
              <a:buFont typeface="+mj-lt"/>
              <a:buAutoNum type="arabicPeriod" startAt="6"/>
            </a:pPr>
            <a:r>
              <a:rPr lang="en-US" sz="1600" b="1" dirty="0">
                <a:solidFill>
                  <a:schemeClr val="accent2"/>
                </a:solidFill>
              </a:rPr>
              <a:t>Submit exactly one which includes following bullets:</a:t>
            </a:r>
            <a:r>
              <a:rPr lang="en" sz="1600" b="1" dirty="0">
                <a:solidFill>
                  <a:srgbClr val="FF0000"/>
                </a:solidFill>
              </a:rPr>
              <a:t> 15 points</a:t>
            </a:r>
            <a:endParaRPr lang="en-US" sz="1600" b="1" dirty="0">
              <a:solidFill>
                <a:schemeClr val="accent2"/>
              </a:solidFill>
            </a:endParaRPr>
          </a:p>
          <a:p>
            <a:pPr marL="914377" lvl="1" indent="-304792" algn="just">
              <a:buClr>
                <a:schemeClr val="dk1"/>
              </a:buClr>
              <a:buSzPct val="100000"/>
              <a:buFont typeface="+mj-lt"/>
              <a:buAutoNum type="alphaLcParenR"/>
            </a:pPr>
            <a:r>
              <a:rPr lang="en-US" sz="1600" dirty="0">
                <a:solidFill>
                  <a:schemeClr val="accent2"/>
                </a:solidFill>
              </a:rPr>
              <a:t>If colleagues ask you whether they should use SVM or Decision Forest or something else to predict land change, then how would you respond? </a:t>
            </a:r>
            <a:r>
              <a:rPr lang="en-US" sz="1600" dirty="0">
                <a:solidFill>
                  <a:srgbClr val="FF0000"/>
                </a:solidFill>
              </a:rPr>
              <a:t>5 points</a:t>
            </a:r>
            <a:endParaRPr lang="en-US" sz="1600" dirty="0">
              <a:solidFill>
                <a:schemeClr val="accent2"/>
              </a:solidFill>
            </a:endParaRPr>
          </a:p>
          <a:p>
            <a:pPr marL="914377" lvl="1" indent="-304792" algn="just">
              <a:buClr>
                <a:schemeClr val="dk1"/>
              </a:buClr>
              <a:buSzPct val="100000"/>
              <a:buFont typeface="+mj-lt"/>
              <a:buAutoNum type="alphaLcParenR"/>
            </a:pPr>
            <a:r>
              <a:rPr lang="en-US" sz="1600" dirty="0">
                <a:solidFill>
                  <a:schemeClr val="accent2"/>
                </a:solidFill>
              </a:rPr>
              <a:t>Describes the role that verification, overfitting, and validation plays in your response.</a:t>
            </a:r>
            <a:r>
              <a:rPr lang="en-US" sz="1467" dirty="0">
                <a:solidFill>
                  <a:schemeClr val="accent2"/>
                </a:solidFill>
              </a:rPr>
              <a:t> </a:t>
            </a:r>
            <a:r>
              <a:rPr lang="en-US" sz="1467" dirty="0">
                <a:solidFill>
                  <a:srgbClr val="FF0000"/>
                </a:solidFill>
              </a:rPr>
              <a:t>10 points</a:t>
            </a:r>
          </a:p>
          <a:p>
            <a:pPr marL="325959" indent="-325959" algn="just">
              <a:buClr>
                <a:schemeClr val="dk1"/>
              </a:buClr>
              <a:buSzPct val="100000"/>
              <a:buAutoNum type="arabicPeriod" startAt="6"/>
            </a:pPr>
            <a:endParaRPr lang="en-US" sz="1467" b="1" dirty="0">
              <a:solidFill>
                <a:srgbClr val="FF0000"/>
              </a:solidFill>
            </a:endParaRPr>
          </a:p>
          <a:p>
            <a:pPr marL="325959" indent="-325959" algn="just">
              <a:buClr>
                <a:schemeClr val="dk1"/>
              </a:buClr>
              <a:buSzPct val="100000"/>
              <a:buAutoNum type="arabicPeriod" startAt="6"/>
            </a:pPr>
            <a:r>
              <a:rPr lang="en" sz="1600" b="1" dirty="0">
                <a:solidFill>
                  <a:schemeClr val="dk1"/>
                </a:solidFill>
              </a:rPr>
              <a:t>Bonus. </a:t>
            </a:r>
            <a:r>
              <a:rPr lang="en" sz="1600" b="1" dirty="0">
                <a:solidFill>
                  <a:srgbClr val="FF0000"/>
                </a:solidFill>
              </a:rPr>
              <a:t>5 points</a:t>
            </a:r>
            <a:endParaRPr sz="1600" b="1" dirty="0">
              <a:solidFill>
                <a:srgbClr val="FF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6</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31</a:t>
            </a:fld>
            <a:endParaRPr lang="en-US"/>
          </a:p>
        </p:txBody>
      </p:sp>
    </p:spTree>
    <p:extLst>
      <p:ext uri="{BB962C8B-B14F-4D97-AF65-F5344CB8AC3E}">
        <p14:creationId xmlns:p14="http://schemas.microsoft.com/office/powerpoint/2010/main" val="1563471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Notice exact three transitions are positive</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32</a:t>
            </a:fld>
            <a:endParaRPr lang="en-US"/>
          </a:p>
        </p:txBody>
      </p:sp>
    </p:spTree>
    <p:extLst>
      <p:ext uri="{BB962C8B-B14F-4D97-AF65-F5344CB8AC3E}">
        <p14:creationId xmlns:p14="http://schemas.microsoft.com/office/powerpoint/2010/main" val="2620577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1106752" cy="365124"/>
          </a:xfrm>
        </p:spPr>
        <p:txBody>
          <a:bodyPr>
            <a:normAutofit fontScale="90000"/>
          </a:bodyPr>
          <a:lstStyle/>
          <a:p>
            <a:r>
              <a:rPr lang="en-US" dirty="0"/>
              <a:t>Click Group all, so distance determines all transitions.</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33</a:t>
            </a:fld>
            <a:endParaRPr lang="en-US"/>
          </a:p>
        </p:txBody>
      </p:sp>
    </p:spTree>
    <p:extLst>
      <p:ext uri="{BB962C8B-B14F-4D97-AF65-F5344CB8AC3E}">
        <p14:creationId xmlns:p14="http://schemas.microsoft.com/office/powerpoint/2010/main" val="2881856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6</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34</a:t>
            </a:fld>
            <a:endParaRPr lang="en-US"/>
          </a:p>
        </p:txBody>
      </p:sp>
    </p:spTree>
    <p:extLst>
      <p:ext uri="{BB962C8B-B14F-4D97-AF65-F5344CB8AC3E}">
        <p14:creationId xmlns:p14="http://schemas.microsoft.com/office/powerpoint/2010/main" val="2254804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6</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35</a:t>
            </a:fld>
            <a:endParaRPr lang="en-US"/>
          </a:p>
        </p:txBody>
      </p:sp>
    </p:spTree>
    <p:extLst>
      <p:ext uri="{BB962C8B-B14F-4D97-AF65-F5344CB8AC3E}">
        <p14:creationId xmlns:p14="http://schemas.microsoft.com/office/powerpoint/2010/main" val="3951674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2" name="Title 1"/>
          <p:cNvSpPr>
            <a:spLocks noGrp="1"/>
          </p:cNvSpPr>
          <p:nvPr>
            <p:ph type="title"/>
          </p:nvPr>
        </p:nvSpPr>
        <p:spPr>
          <a:xfrm>
            <a:off x="0" y="315967"/>
            <a:ext cx="12192000" cy="365123"/>
          </a:xfrm>
        </p:spPr>
        <p:txBody>
          <a:bodyPr>
            <a:noAutofit/>
          </a:bodyPr>
          <a:lstStyle/>
          <a:p>
            <a:r>
              <a:rPr lang="en-US" sz="3600" dirty="0"/>
              <a:t>This illustrates Logistic Regression without sampling.</a:t>
            </a:r>
            <a:br>
              <a:rPr lang="en-US" sz="3600" dirty="0"/>
            </a:br>
            <a:r>
              <a:rPr lang="en-US" sz="3600" dirty="0"/>
              <a:t>Assignment 6 uses SVM and Decision Forest.</a:t>
            </a:r>
          </a:p>
        </p:txBody>
      </p:sp>
      <p:sp>
        <p:nvSpPr>
          <p:cNvPr id="4" name="Slide Number Placeholder 3"/>
          <p:cNvSpPr>
            <a:spLocks noGrp="1"/>
          </p:cNvSpPr>
          <p:nvPr>
            <p:ph type="sldNum" sz="quarter" idx="12"/>
          </p:nvPr>
        </p:nvSpPr>
        <p:spPr/>
        <p:txBody>
          <a:bodyPr/>
          <a:lstStyle/>
          <a:p>
            <a:fld id="{D47C6A6E-F6BB-4697-B856-8A66036D8304}" type="slidenum">
              <a:rPr lang="en-US" smtClean="0"/>
              <a:t>36</a:t>
            </a:fld>
            <a:endParaRPr lang="en-US"/>
          </a:p>
        </p:txBody>
      </p:sp>
    </p:spTree>
    <p:extLst>
      <p:ext uri="{BB962C8B-B14F-4D97-AF65-F5344CB8AC3E}">
        <p14:creationId xmlns:p14="http://schemas.microsoft.com/office/powerpoint/2010/main" val="2897868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2" name="Title 1"/>
          <p:cNvSpPr>
            <a:spLocks noGrp="1"/>
          </p:cNvSpPr>
          <p:nvPr>
            <p:ph type="title"/>
          </p:nvPr>
        </p:nvSpPr>
        <p:spPr>
          <a:xfrm>
            <a:off x="0" y="325799"/>
            <a:ext cx="12192000" cy="365123"/>
          </a:xfrm>
        </p:spPr>
        <p:txBody>
          <a:bodyPr>
            <a:normAutofit fontScale="90000"/>
          </a:bodyPr>
          <a:lstStyle/>
          <a:p>
            <a:pPr algn="ctr"/>
            <a:r>
              <a:rPr lang="en-US" dirty="0"/>
              <a:t>Prediction Date is 1999, which makes the duration of calibration interval the same as the prediction interval</a:t>
            </a:r>
          </a:p>
        </p:txBody>
      </p:sp>
      <p:sp>
        <p:nvSpPr>
          <p:cNvPr id="4" name="Slide Number Placeholder 3"/>
          <p:cNvSpPr>
            <a:spLocks noGrp="1"/>
          </p:cNvSpPr>
          <p:nvPr>
            <p:ph type="sldNum" sz="quarter" idx="12"/>
          </p:nvPr>
        </p:nvSpPr>
        <p:spPr/>
        <p:txBody>
          <a:bodyPr/>
          <a:lstStyle/>
          <a:p>
            <a:fld id="{D47C6A6E-F6BB-4697-B856-8A66036D8304}" type="slidenum">
              <a:rPr lang="en-US" smtClean="0"/>
              <a:t>37</a:t>
            </a:fld>
            <a:endParaRPr lang="en-US"/>
          </a:p>
        </p:txBody>
      </p:sp>
    </p:spTree>
    <p:extLst>
      <p:ext uri="{BB962C8B-B14F-4D97-AF65-F5344CB8AC3E}">
        <p14:creationId xmlns:p14="http://schemas.microsoft.com/office/powerpoint/2010/main" val="1014702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56567" t="17022" r="20931" b="58076"/>
          <a:stretch/>
        </p:blipFill>
        <p:spPr>
          <a:xfrm>
            <a:off x="1973179" y="1596863"/>
            <a:ext cx="8347713" cy="5196364"/>
          </a:xfrm>
          <a:prstGeom prst="rect">
            <a:avLst/>
          </a:prstGeom>
        </p:spPr>
      </p:pic>
      <p:sp>
        <p:nvSpPr>
          <p:cNvPr id="2" name="Title 1"/>
          <p:cNvSpPr>
            <a:spLocks noGrp="1"/>
          </p:cNvSpPr>
          <p:nvPr>
            <p:ph type="title"/>
          </p:nvPr>
        </p:nvSpPr>
        <p:spPr>
          <a:xfrm>
            <a:off x="134754" y="365126"/>
            <a:ext cx="11829448" cy="883571"/>
          </a:xfrm>
        </p:spPr>
        <p:txBody>
          <a:bodyPr>
            <a:noAutofit/>
          </a:bodyPr>
          <a:lstStyle/>
          <a:p>
            <a:r>
              <a:rPr lang="en-US" sz="3600" dirty="0"/>
              <a:t>Markov Matrix gives the proportion, not probability, of the earlier category in each row that transitions to a later category in the column. Other and Built compete to gain from Forest.</a:t>
            </a:r>
          </a:p>
        </p:txBody>
      </p:sp>
      <p:sp>
        <p:nvSpPr>
          <p:cNvPr id="4" name="Slide Number Placeholder 3"/>
          <p:cNvSpPr>
            <a:spLocks noGrp="1"/>
          </p:cNvSpPr>
          <p:nvPr>
            <p:ph type="sldNum" sz="quarter" idx="12"/>
          </p:nvPr>
        </p:nvSpPr>
        <p:spPr/>
        <p:txBody>
          <a:bodyPr/>
          <a:lstStyle/>
          <a:p>
            <a:fld id="{D47C6A6E-F6BB-4697-B856-8A66036D8304}" type="slidenum">
              <a:rPr lang="en-US" smtClean="0"/>
              <a:t>38</a:t>
            </a:fld>
            <a:endParaRPr lang="en-US"/>
          </a:p>
        </p:txBody>
      </p:sp>
    </p:spTree>
    <p:extLst>
      <p:ext uri="{BB962C8B-B14F-4D97-AF65-F5344CB8AC3E}">
        <p14:creationId xmlns:p14="http://schemas.microsoft.com/office/powerpoint/2010/main" val="629082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Use CROSSTAB to create validation map</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39</a:t>
            </a:fld>
            <a:endParaRPr lang="en-US"/>
          </a:p>
        </p:txBody>
      </p:sp>
    </p:spTree>
    <p:extLst>
      <p:ext uri="{BB962C8B-B14F-4D97-AF65-F5344CB8AC3E}">
        <p14:creationId xmlns:p14="http://schemas.microsoft.com/office/powerpoint/2010/main" val="168238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E109C7-9A93-5513-99F4-3D9530106CAC}"/>
              </a:ext>
            </a:extLst>
          </p:cNvPr>
          <p:cNvSpPr txBox="1"/>
          <p:nvPr/>
        </p:nvSpPr>
        <p:spPr>
          <a:xfrm>
            <a:off x="-537352" y="2972656"/>
            <a:ext cx="7543237" cy="1384995"/>
          </a:xfrm>
          <a:prstGeom prst="rect">
            <a:avLst/>
          </a:prstGeom>
          <a:noFill/>
        </p:spPr>
        <p:txBody>
          <a:bodyPr wrap="square">
            <a:spAutoFit/>
          </a:bodyPr>
          <a:lstStyle/>
          <a:p>
            <a:pPr marL="609585" indent="0" algn="just"/>
            <a:r>
              <a:rPr lang="en-US" sz="1200" dirty="0">
                <a:solidFill>
                  <a:srgbClr val="FF0000"/>
                </a:solidFill>
              </a:rPr>
              <a:t>that 2913 pixels will be changed from built to built as can be seen in fig 2 (text file output of Markov Matrix), which it did. The sum of Hits (139) and false alarms (2774), aka the predicted change is equal to 2913 (the same can be said for run 2 but with different numbers of pixels which instead add up to 48547). In run1 we told the Markov Matrix to predict no change from Built to non-built, however there were 19 pixels that were unbuilt in 1999 which accounts for category 3, Actual Built Loss. It is not a psychic model and won’t predict everything “perfectly” and it missed an additional 2607 pixels (category 4) that it predicted would remain non-built but were in fact built.</a:t>
            </a:r>
            <a:endParaRPr lang="en-US" sz="1200" dirty="0">
              <a:solidFill>
                <a:schemeClr val="accent2"/>
              </a:solidFill>
            </a:endParaRPr>
          </a:p>
        </p:txBody>
      </p:sp>
      <p:pic>
        <p:nvPicPr>
          <p:cNvPr id="5" name="Picture 4">
            <a:extLst>
              <a:ext uri="{FF2B5EF4-FFF2-40B4-BE49-F238E27FC236}">
                <a16:creationId xmlns:a16="http://schemas.microsoft.com/office/drawing/2014/main" id="{7FF5629F-5B3B-6213-26B6-81E87AACE0D2}"/>
              </a:ext>
            </a:extLst>
          </p:cNvPr>
          <p:cNvPicPr>
            <a:picLocks noChangeAspect="1"/>
          </p:cNvPicPr>
          <p:nvPr/>
        </p:nvPicPr>
        <p:blipFill rotWithShape="1">
          <a:blip r:embed="rId3"/>
          <a:srcRect t="19409" r="18830" b="14843"/>
          <a:stretch/>
        </p:blipFill>
        <p:spPr>
          <a:xfrm>
            <a:off x="0" y="0"/>
            <a:ext cx="2286000" cy="1218329"/>
          </a:xfrm>
          <a:prstGeom prst="rect">
            <a:avLst/>
          </a:prstGeom>
        </p:spPr>
      </p:pic>
      <p:sp>
        <p:nvSpPr>
          <p:cNvPr id="6" name="TextBox 5">
            <a:extLst>
              <a:ext uri="{FF2B5EF4-FFF2-40B4-BE49-F238E27FC236}">
                <a16:creationId xmlns:a16="http://schemas.microsoft.com/office/drawing/2014/main" id="{DAAD6C22-1E12-48D8-6B58-F89FADFB1B19}"/>
              </a:ext>
            </a:extLst>
          </p:cNvPr>
          <p:cNvSpPr txBox="1"/>
          <p:nvPr/>
        </p:nvSpPr>
        <p:spPr>
          <a:xfrm>
            <a:off x="0" y="1182726"/>
            <a:ext cx="3146488" cy="276999"/>
          </a:xfrm>
          <a:prstGeom prst="rect">
            <a:avLst/>
          </a:prstGeom>
          <a:noFill/>
        </p:spPr>
        <p:txBody>
          <a:bodyPr wrap="square" rtlCol="0">
            <a:spAutoFit/>
          </a:bodyPr>
          <a:lstStyle/>
          <a:p>
            <a:r>
              <a:rPr lang="en-US" sz="1200" dirty="0">
                <a:solidFill>
                  <a:srgbClr val="7030A0"/>
                </a:solidFill>
              </a:rPr>
              <a:t>Markov Matrix Run 1 (above)</a:t>
            </a:r>
          </a:p>
        </p:txBody>
      </p:sp>
      <p:sp>
        <p:nvSpPr>
          <p:cNvPr id="12" name="TextBox 11">
            <a:extLst>
              <a:ext uri="{FF2B5EF4-FFF2-40B4-BE49-F238E27FC236}">
                <a16:creationId xmlns:a16="http://schemas.microsoft.com/office/drawing/2014/main" id="{0AE8B2F5-095E-6000-C45F-AC43D604585C}"/>
              </a:ext>
            </a:extLst>
          </p:cNvPr>
          <p:cNvSpPr txBox="1"/>
          <p:nvPr/>
        </p:nvSpPr>
        <p:spPr>
          <a:xfrm>
            <a:off x="2652643" y="698254"/>
            <a:ext cx="3560794" cy="369332"/>
          </a:xfrm>
          <a:prstGeom prst="rect">
            <a:avLst/>
          </a:prstGeom>
          <a:noFill/>
        </p:spPr>
        <p:txBody>
          <a:bodyPr wrap="square" rtlCol="0">
            <a:spAutoFit/>
          </a:bodyPr>
          <a:lstStyle/>
          <a:p>
            <a:r>
              <a:rPr lang="en-US" dirty="0">
                <a:solidFill>
                  <a:schemeClr val="accent6"/>
                </a:solidFill>
              </a:rPr>
              <a:t>Validation Run1</a:t>
            </a:r>
          </a:p>
        </p:txBody>
      </p:sp>
      <p:pic>
        <p:nvPicPr>
          <p:cNvPr id="20" name="Picture 19">
            <a:extLst>
              <a:ext uri="{FF2B5EF4-FFF2-40B4-BE49-F238E27FC236}">
                <a16:creationId xmlns:a16="http://schemas.microsoft.com/office/drawing/2014/main" id="{A64278B2-96D4-DFC9-2F0A-430EF9976FA4}"/>
              </a:ext>
            </a:extLst>
          </p:cNvPr>
          <p:cNvPicPr>
            <a:picLocks noChangeAspect="1"/>
          </p:cNvPicPr>
          <p:nvPr/>
        </p:nvPicPr>
        <p:blipFill>
          <a:blip r:embed="rId4"/>
          <a:stretch>
            <a:fillRect/>
          </a:stretch>
        </p:blipFill>
        <p:spPr>
          <a:xfrm>
            <a:off x="4525148" y="12466"/>
            <a:ext cx="2960179" cy="2031078"/>
          </a:xfrm>
          <a:prstGeom prst="rect">
            <a:avLst/>
          </a:prstGeom>
        </p:spPr>
      </p:pic>
      <p:pic>
        <p:nvPicPr>
          <p:cNvPr id="22" name="Picture 21">
            <a:extLst>
              <a:ext uri="{FF2B5EF4-FFF2-40B4-BE49-F238E27FC236}">
                <a16:creationId xmlns:a16="http://schemas.microsoft.com/office/drawing/2014/main" id="{DF34B04B-13EE-1360-5BEB-46AFC8B410C4}"/>
              </a:ext>
            </a:extLst>
          </p:cNvPr>
          <p:cNvPicPr>
            <a:picLocks noChangeAspect="1"/>
          </p:cNvPicPr>
          <p:nvPr/>
        </p:nvPicPr>
        <p:blipFill>
          <a:blip r:embed="rId5"/>
          <a:stretch>
            <a:fillRect/>
          </a:stretch>
        </p:blipFill>
        <p:spPr>
          <a:xfrm>
            <a:off x="15601" y="1486332"/>
            <a:ext cx="3283119" cy="1206562"/>
          </a:xfrm>
          <a:prstGeom prst="rect">
            <a:avLst/>
          </a:prstGeom>
        </p:spPr>
      </p:pic>
      <p:sp>
        <p:nvSpPr>
          <p:cNvPr id="23" name="TextBox 22">
            <a:extLst>
              <a:ext uri="{FF2B5EF4-FFF2-40B4-BE49-F238E27FC236}">
                <a16:creationId xmlns:a16="http://schemas.microsoft.com/office/drawing/2014/main" id="{21031982-A531-120C-10BB-6C6E2EB778A9}"/>
              </a:ext>
            </a:extLst>
          </p:cNvPr>
          <p:cNvSpPr txBox="1"/>
          <p:nvPr/>
        </p:nvSpPr>
        <p:spPr>
          <a:xfrm>
            <a:off x="-60894" y="2610968"/>
            <a:ext cx="3146488" cy="276999"/>
          </a:xfrm>
          <a:prstGeom prst="rect">
            <a:avLst/>
          </a:prstGeom>
          <a:noFill/>
        </p:spPr>
        <p:txBody>
          <a:bodyPr wrap="square" rtlCol="0">
            <a:spAutoFit/>
          </a:bodyPr>
          <a:lstStyle/>
          <a:p>
            <a:r>
              <a:rPr lang="en-US" sz="1200" dirty="0">
                <a:solidFill>
                  <a:srgbClr val="7030A0"/>
                </a:solidFill>
              </a:rPr>
              <a:t>1999 transition potentials Run 1 (above)</a:t>
            </a:r>
          </a:p>
        </p:txBody>
      </p:sp>
      <p:sp>
        <p:nvSpPr>
          <p:cNvPr id="37" name="TextBox 36">
            <a:extLst>
              <a:ext uri="{FF2B5EF4-FFF2-40B4-BE49-F238E27FC236}">
                <a16:creationId xmlns:a16="http://schemas.microsoft.com/office/drawing/2014/main" id="{409478F6-7C64-CE38-6B11-EA79BF3C0DDE}"/>
              </a:ext>
            </a:extLst>
          </p:cNvPr>
          <p:cNvSpPr txBox="1"/>
          <p:nvPr/>
        </p:nvSpPr>
        <p:spPr>
          <a:xfrm>
            <a:off x="795088" y="-1104330"/>
            <a:ext cx="9305842" cy="646331"/>
          </a:xfrm>
          <a:prstGeom prst="rect">
            <a:avLst/>
          </a:prstGeom>
          <a:noFill/>
        </p:spPr>
        <p:txBody>
          <a:bodyPr wrap="square">
            <a:spAutoFit/>
          </a:bodyPr>
          <a:lstStyle/>
          <a:p>
            <a:pPr marL="609585" indent="-397923" algn="just">
              <a:buClr>
                <a:schemeClr val="accent2"/>
              </a:buClr>
              <a:buSzPts val="1100"/>
              <a:buAutoNum type="alphaLcParenR"/>
            </a:pPr>
            <a:r>
              <a:rPr lang="en-US" sz="1800" dirty="0">
                <a:solidFill>
                  <a:schemeClr val="accent2"/>
                </a:solidFill>
              </a:rPr>
              <a:t>A paragraph that describes how the Markov matrix for each run relates to the </a:t>
            </a:r>
          </a:p>
          <a:p>
            <a:pPr marL="609585" indent="0" algn="just"/>
            <a:r>
              <a:rPr lang="en-US" sz="1800" dirty="0">
                <a:solidFill>
                  <a:schemeClr val="accent2"/>
                </a:solidFill>
              </a:rPr>
              <a:t>number of Misses, Hits, and False Alarms for each run. </a:t>
            </a:r>
            <a:r>
              <a:rPr lang="en-US" sz="1800" dirty="0">
                <a:solidFill>
                  <a:srgbClr val="FF0000"/>
                </a:solidFill>
              </a:rPr>
              <a:t>5 points</a:t>
            </a:r>
          </a:p>
        </p:txBody>
      </p:sp>
      <p:sp>
        <p:nvSpPr>
          <p:cNvPr id="39" name="TextBox 38">
            <a:extLst>
              <a:ext uri="{FF2B5EF4-FFF2-40B4-BE49-F238E27FC236}">
                <a16:creationId xmlns:a16="http://schemas.microsoft.com/office/drawing/2014/main" id="{4371205E-530C-3C2A-9F6E-BD2309D78B3F}"/>
              </a:ext>
            </a:extLst>
          </p:cNvPr>
          <p:cNvSpPr txBox="1"/>
          <p:nvPr/>
        </p:nvSpPr>
        <p:spPr>
          <a:xfrm>
            <a:off x="3009014" y="1992962"/>
            <a:ext cx="4306830" cy="1015663"/>
          </a:xfrm>
          <a:prstGeom prst="rect">
            <a:avLst/>
          </a:prstGeom>
          <a:noFill/>
        </p:spPr>
        <p:txBody>
          <a:bodyPr wrap="square">
            <a:spAutoFit/>
          </a:bodyPr>
          <a:lstStyle/>
          <a:p>
            <a:pPr marL="211662" algn="just">
              <a:buClr>
                <a:schemeClr val="accent2"/>
              </a:buClr>
              <a:buSzPts val="1100"/>
            </a:pPr>
            <a:r>
              <a:rPr lang="en-US" sz="1200" dirty="0">
                <a:solidFill>
                  <a:srgbClr val="FF0000"/>
                </a:solidFill>
              </a:rPr>
              <a:t>Run 1: The Markov Matrix tell the models that that 96.4% of the non-built pixels in the starting image are to remain non-built and 3.6% of the non-built pixels are subject to change to built while none of the built pixels in the start image will be unbuilt in the second time – for run 1 Markov expected</a:t>
            </a:r>
          </a:p>
        </p:txBody>
      </p:sp>
      <p:pic>
        <p:nvPicPr>
          <p:cNvPr id="41" name="Picture 40">
            <a:extLst>
              <a:ext uri="{FF2B5EF4-FFF2-40B4-BE49-F238E27FC236}">
                <a16:creationId xmlns:a16="http://schemas.microsoft.com/office/drawing/2014/main" id="{E3A417B0-1217-C86B-6CE6-A35C70AD2E6C}"/>
              </a:ext>
            </a:extLst>
          </p:cNvPr>
          <p:cNvPicPr>
            <a:picLocks noChangeAspect="1"/>
          </p:cNvPicPr>
          <p:nvPr/>
        </p:nvPicPr>
        <p:blipFill>
          <a:blip r:embed="rId6"/>
          <a:stretch>
            <a:fillRect/>
          </a:stretch>
        </p:blipFill>
        <p:spPr>
          <a:xfrm>
            <a:off x="7333011" y="90594"/>
            <a:ext cx="4658810" cy="2511706"/>
          </a:xfrm>
          <a:prstGeom prst="rect">
            <a:avLst/>
          </a:prstGeom>
        </p:spPr>
      </p:pic>
      <p:pic>
        <p:nvPicPr>
          <p:cNvPr id="43" name="Picture 42">
            <a:extLst>
              <a:ext uri="{FF2B5EF4-FFF2-40B4-BE49-F238E27FC236}">
                <a16:creationId xmlns:a16="http://schemas.microsoft.com/office/drawing/2014/main" id="{E492FC2A-D3BD-C6B2-0FC7-61E8BF94C578}"/>
              </a:ext>
            </a:extLst>
          </p:cNvPr>
          <p:cNvPicPr>
            <a:picLocks noChangeAspect="1"/>
          </p:cNvPicPr>
          <p:nvPr/>
        </p:nvPicPr>
        <p:blipFill>
          <a:blip r:embed="rId7"/>
          <a:stretch>
            <a:fillRect/>
          </a:stretch>
        </p:blipFill>
        <p:spPr>
          <a:xfrm>
            <a:off x="7454213" y="2544721"/>
            <a:ext cx="4548851" cy="2505919"/>
          </a:xfrm>
          <a:prstGeom prst="rect">
            <a:avLst/>
          </a:prstGeom>
        </p:spPr>
      </p:pic>
      <p:pic>
        <p:nvPicPr>
          <p:cNvPr id="45" name="Picture 44">
            <a:extLst>
              <a:ext uri="{FF2B5EF4-FFF2-40B4-BE49-F238E27FC236}">
                <a16:creationId xmlns:a16="http://schemas.microsoft.com/office/drawing/2014/main" id="{C99FBF1F-73E5-3683-9E6F-AA8899162809}"/>
              </a:ext>
            </a:extLst>
          </p:cNvPr>
          <p:cNvPicPr>
            <a:picLocks noChangeAspect="1"/>
          </p:cNvPicPr>
          <p:nvPr/>
        </p:nvPicPr>
        <p:blipFill>
          <a:blip r:embed="rId8"/>
          <a:stretch>
            <a:fillRect/>
          </a:stretch>
        </p:blipFill>
        <p:spPr>
          <a:xfrm>
            <a:off x="9716345" y="5103985"/>
            <a:ext cx="2275476" cy="1648845"/>
          </a:xfrm>
          <a:prstGeom prst="rect">
            <a:avLst/>
          </a:prstGeom>
        </p:spPr>
      </p:pic>
      <p:sp>
        <p:nvSpPr>
          <p:cNvPr id="48" name="TextBox 47">
            <a:extLst>
              <a:ext uri="{FF2B5EF4-FFF2-40B4-BE49-F238E27FC236}">
                <a16:creationId xmlns:a16="http://schemas.microsoft.com/office/drawing/2014/main" id="{94067C4C-6913-91CA-F7D9-0A5EC1BC5E15}"/>
              </a:ext>
            </a:extLst>
          </p:cNvPr>
          <p:cNvSpPr txBox="1"/>
          <p:nvPr/>
        </p:nvSpPr>
        <p:spPr>
          <a:xfrm>
            <a:off x="7765328" y="4869057"/>
            <a:ext cx="3560794" cy="369332"/>
          </a:xfrm>
          <a:prstGeom prst="rect">
            <a:avLst/>
          </a:prstGeom>
          <a:noFill/>
        </p:spPr>
        <p:txBody>
          <a:bodyPr wrap="square" rtlCol="0">
            <a:spAutoFit/>
          </a:bodyPr>
          <a:lstStyle/>
          <a:p>
            <a:r>
              <a:rPr lang="en-US" dirty="0">
                <a:solidFill>
                  <a:schemeClr val="accent6"/>
                </a:solidFill>
              </a:rPr>
              <a:t>Validation Run2</a:t>
            </a:r>
          </a:p>
        </p:txBody>
      </p:sp>
      <p:sp>
        <p:nvSpPr>
          <p:cNvPr id="50" name="TextBox 49">
            <a:extLst>
              <a:ext uri="{FF2B5EF4-FFF2-40B4-BE49-F238E27FC236}">
                <a16:creationId xmlns:a16="http://schemas.microsoft.com/office/drawing/2014/main" id="{E9AC4E0A-4553-1B1B-126E-00A47BD4D02E}"/>
              </a:ext>
            </a:extLst>
          </p:cNvPr>
          <p:cNvSpPr txBox="1"/>
          <p:nvPr/>
        </p:nvSpPr>
        <p:spPr>
          <a:xfrm>
            <a:off x="-144093" y="4265825"/>
            <a:ext cx="6559395" cy="1200329"/>
          </a:xfrm>
          <a:prstGeom prst="rect">
            <a:avLst/>
          </a:prstGeom>
          <a:noFill/>
        </p:spPr>
        <p:txBody>
          <a:bodyPr wrap="square">
            <a:spAutoFit/>
          </a:bodyPr>
          <a:lstStyle/>
          <a:p>
            <a:pPr marL="211662" algn="just">
              <a:buClr>
                <a:schemeClr val="accent2"/>
              </a:buClr>
              <a:buSzPts val="1100"/>
            </a:pPr>
            <a:r>
              <a:rPr lang="en-US" sz="1200" dirty="0">
                <a:solidFill>
                  <a:srgbClr val="FF0000"/>
                </a:solidFill>
              </a:rPr>
              <a:t>Run 2: The Markov Matrix Tells the model that that 40% of the non-built pixels (32364 pixels) in the starting image are to remain non-built and 60% (48547 pixels) of the non-built pixels are subject to change to built. None of the built pixels in the start image will but unbuilt in 1999</a:t>
            </a:r>
          </a:p>
          <a:p>
            <a:pPr marL="211662" algn="just">
              <a:buClr>
                <a:schemeClr val="accent2"/>
              </a:buClr>
              <a:buSzPts val="1100"/>
            </a:pPr>
            <a:endParaRPr lang="en-US" sz="1200" dirty="0">
              <a:solidFill>
                <a:srgbClr val="FF0000"/>
              </a:solidFill>
            </a:endParaRPr>
          </a:p>
          <a:p>
            <a:pPr marL="211662" algn="just">
              <a:buClr>
                <a:schemeClr val="accent2"/>
              </a:buClr>
              <a:buSzPts val="1100"/>
            </a:pPr>
            <a:r>
              <a:rPr lang="en-US" sz="1200" dirty="0">
                <a:solidFill>
                  <a:srgbClr val="FF0000"/>
                </a:solidFill>
              </a:rPr>
              <a:t>This is why there are so many more false alarms in run 2 than in run 1 because the Markov Matrix predicts much more change than in Run 1, however the actual </a:t>
            </a:r>
          </a:p>
        </p:txBody>
      </p:sp>
      <p:pic>
        <p:nvPicPr>
          <p:cNvPr id="52" name="Picture 51">
            <a:extLst>
              <a:ext uri="{FF2B5EF4-FFF2-40B4-BE49-F238E27FC236}">
                <a16:creationId xmlns:a16="http://schemas.microsoft.com/office/drawing/2014/main" id="{1F4BB40A-C02C-1268-F34D-FC690F17DBA1}"/>
              </a:ext>
            </a:extLst>
          </p:cNvPr>
          <p:cNvPicPr>
            <a:picLocks noChangeAspect="1"/>
          </p:cNvPicPr>
          <p:nvPr/>
        </p:nvPicPr>
        <p:blipFill>
          <a:blip r:embed="rId9"/>
          <a:stretch>
            <a:fillRect/>
          </a:stretch>
        </p:blipFill>
        <p:spPr>
          <a:xfrm>
            <a:off x="4376033" y="5445642"/>
            <a:ext cx="2286000" cy="1217221"/>
          </a:xfrm>
          <a:prstGeom prst="rect">
            <a:avLst/>
          </a:prstGeom>
        </p:spPr>
      </p:pic>
      <p:pic>
        <p:nvPicPr>
          <p:cNvPr id="54" name="Picture 53">
            <a:extLst>
              <a:ext uri="{FF2B5EF4-FFF2-40B4-BE49-F238E27FC236}">
                <a16:creationId xmlns:a16="http://schemas.microsoft.com/office/drawing/2014/main" id="{85B617A5-B4B5-8CA0-FD72-EB8086236FAA}"/>
              </a:ext>
            </a:extLst>
          </p:cNvPr>
          <p:cNvPicPr>
            <a:picLocks noChangeAspect="1"/>
          </p:cNvPicPr>
          <p:nvPr/>
        </p:nvPicPr>
        <p:blipFill>
          <a:blip r:embed="rId10"/>
          <a:stretch>
            <a:fillRect/>
          </a:stretch>
        </p:blipFill>
        <p:spPr>
          <a:xfrm>
            <a:off x="6736835" y="5416719"/>
            <a:ext cx="2979510" cy="1282766"/>
          </a:xfrm>
          <a:prstGeom prst="rect">
            <a:avLst/>
          </a:prstGeom>
        </p:spPr>
      </p:pic>
      <p:sp>
        <p:nvSpPr>
          <p:cNvPr id="55" name="TextBox 54">
            <a:extLst>
              <a:ext uri="{FF2B5EF4-FFF2-40B4-BE49-F238E27FC236}">
                <a16:creationId xmlns:a16="http://schemas.microsoft.com/office/drawing/2014/main" id="{3CF3ACED-608A-70B6-09F1-F9C494F39F3D}"/>
              </a:ext>
            </a:extLst>
          </p:cNvPr>
          <p:cNvSpPr txBox="1"/>
          <p:nvPr/>
        </p:nvSpPr>
        <p:spPr>
          <a:xfrm>
            <a:off x="106696" y="5416719"/>
            <a:ext cx="4053581" cy="1200329"/>
          </a:xfrm>
          <a:prstGeom prst="rect">
            <a:avLst/>
          </a:prstGeom>
          <a:noFill/>
        </p:spPr>
        <p:txBody>
          <a:bodyPr wrap="square" rtlCol="0">
            <a:spAutoFit/>
          </a:bodyPr>
          <a:lstStyle/>
          <a:p>
            <a:r>
              <a:rPr lang="en-US" sz="1200" dirty="0">
                <a:solidFill>
                  <a:srgbClr val="FF0000"/>
                </a:solidFill>
              </a:rPr>
              <a:t>Number of pixels in 1999 has not changed between Runs 1 and 2, so that is why Actual built loss is the same. Because Run 2 predicts so much more change than in run 1 there are a lot more hits and fewer misses in run 2 compared to run 1 – it is jut more likely to correctly identify Actual Change because it is changing substantially more pixels. </a:t>
            </a:r>
          </a:p>
        </p:txBody>
      </p:sp>
      <p:cxnSp>
        <p:nvCxnSpPr>
          <p:cNvPr id="57" name="Straight Connector 56">
            <a:extLst>
              <a:ext uri="{FF2B5EF4-FFF2-40B4-BE49-F238E27FC236}">
                <a16:creationId xmlns:a16="http://schemas.microsoft.com/office/drawing/2014/main" id="{2943B162-3DB4-FD81-3AAC-57F70B452483}"/>
              </a:ext>
            </a:extLst>
          </p:cNvPr>
          <p:cNvCxnSpPr/>
          <p:nvPr/>
        </p:nvCxnSpPr>
        <p:spPr>
          <a:xfrm>
            <a:off x="7333011" y="2514600"/>
            <a:ext cx="4791256" cy="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D902FA42-EF64-B1E1-2606-B283E66F71E7}"/>
              </a:ext>
            </a:extLst>
          </p:cNvPr>
          <p:cNvCxnSpPr>
            <a:endCxn id="39" idx="3"/>
          </p:cNvCxnSpPr>
          <p:nvPr/>
        </p:nvCxnSpPr>
        <p:spPr>
          <a:xfrm>
            <a:off x="7315844" y="1992962"/>
            <a:ext cx="0" cy="507832"/>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168CBF68-6916-5A3B-6034-84CFFFD13CE0}"/>
              </a:ext>
            </a:extLst>
          </p:cNvPr>
          <p:cNvCxnSpPr>
            <a:cxnSpLocks/>
          </p:cNvCxnSpPr>
          <p:nvPr/>
        </p:nvCxnSpPr>
        <p:spPr>
          <a:xfrm>
            <a:off x="3234267" y="1992962"/>
            <a:ext cx="4081577" cy="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1B62CF16-CB5C-482D-E742-CF3DE972D1CE}"/>
              </a:ext>
            </a:extLst>
          </p:cNvPr>
          <p:cNvCxnSpPr/>
          <p:nvPr/>
        </p:nvCxnSpPr>
        <p:spPr>
          <a:xfrm>
            <a:off x="3225801" y="1974460"/>
            <a:ext cx="0" cy="1005840"/>
          </a:xfrm>
          <a:prstGeom prst="line">
            <a:avLst/>
          </a:prstGeom>
          <a:ln/>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B1676D81-ADBD-6ACB-02FE-5130F74A261D}"/>
              </a:ext>
            </a:extLst>
          </p:cNvPr>
          <p:cNvCxnSpPr>
            <a:cxnSpLocks/>
          </p:cNvCxnSpPr>
          <p:nvPr/>
        </p:nvCxnSpPr>
        <p:spPr>
          <a:xfrm>
            <a:off x="-60894" y="2980300"/>
            <a:ext cx="3269761" cy="0"/>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14797A61-E1A6-CE41-8026-5F4329B92295}"/>
              </a:ext>
            </a:extLst>
          </p:cNvPr>
          <p:cNvCxnSpPr>
            <a:cxnSpLocks/>
          </p:cNvCxnSpPr>
          <p:nvPr/>
        </p:nvCxnSpPr>
        <p:spPr>
          <a:xfrm>
            <a:off x="7333011" y="2514009"/>
            <a:ext cx="0" cy="2810642"/>
          </a:xfrm>
          <a:prstGeom prst="line">
            <a:avLst/>
          </a:prstGeom>
          <a:ln/>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5CE753DC-FDA1-37F5-4109-9F74AA513696}"/>
              </a:ext>
            </a:extLst>
          </p:cNvPr>
          <p:cNvCxnSpPr>
            <a:cxnSpLocks/>
          </p:cNvCxnSpPr>
          <p:nvPr/>
        </p:nvCxnSpPr>
        <p:spPr>
          <a:xfrm>
            <a:off x="4172648" y="5324651"/>
            <a:ext cx="3143196" cy="0"/>
          </a:xfrm>
          <a:prstGeom prst="line">
            <a:avLst/>
          </a:prstGeom>
        </p:spPr>
        <p:style>
          <a:lnRef idx="2">
            <a:schemeClr val="dk1"/>
          </a:lnRef>
          <a:fillRef idx="0">
            <a:schemeClr val="dk1"/>
          </a:fillRef>
          <a:effectRef idx="1">
            <a:schemeClr val="dk1"/>
          </a:effectRef>
          <a:fontRef idx="minor">
            <a:schemeClr val="tx1"/>
          </a:fontRef>
        </p:style>
      </p:cxnSp>
      <p:sp>
        <p:nvSpPr>
          <p:cNvPr id="73" name="Oval 72">
            <a:extLst>
              <a:ext uri="{FF2B5EF4-FFF2-40B4-BE49-F238E27FC236}">
                <a16:creationId xmlns:a16="http://schemas.microsoft.com/office/drawing/2014/main" id="{76209500-A39F-1C5E-675D-5301820A433A}"/>
              </a:ext>
            </a:extLst>
          </p:cNvPr>
          <p:cNvSpPr/>
          <p:nvPr/>
        </p:nvSpPr>
        <p:spPr>
          <a:xfrm>
            <a:off x="2597150" y="579798"/>
            <a:ext cx="1720274" cy="64633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1C53859-5625-0DA1-5CBA-84A15826C39F}"/>
              </a:ext>
            </a:extLst>
          </p:cNvPr>
          <p:cNvSpPr/>
          <p:nvPr/>
        </p:nvSpPr>
        <p:spPr>
          <a:xfrm>
            <a:off x="7612923" y="4831922"/>
            <a:ext cx="1915422" cy="44360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2F4419B4-7319-3DFF-F724-6DC405457805}"/>
              </a:ext>
            </a:extLst>
          </p:cNvPr>
          <p:cNvSpPr txBox="1"/>
          <p:nvPr/>
        </p:nvSpPr>
        <p:spPr>
          <a:xfrm>
            <a:off x="4466435" y="6600816"/>
            <a:ext cx="3146488" cy="276999"/>
          </a:xfrm>
          <a:prstGeom prst="rect">
            <a:avLst/>
          </a:prstGeom>
          <a:noFill/>
        </p:spPr>
        <p:txBody>
          <a:bodyPr wrap="square" rtlCol="0">
            <a:spAutoFit/>
          </a:bodyPr>
          <a:lstStyle/>
          <a:p>
            <a:r>
              <a:rPr lang="en-US" sz="1200" dirty="0">
                <a:solidFill>
                  <a:srgbClr val="7030A0"/>
                </a:solidFill>
              </a:rPr>
              <a:t>Markov Matrix Run 2 (above)</a:t>
            </a:r>
          </a:p>
        </p:txBody>
      </p:sp>
      <p:sp>
        <p:nvSpPr>
          <p:cNvPr id="76" name="TextBox 75">
            <a:extLst>
              <a:ext uri="{FF2B5EF4-FFF2-40B4-BE49-F238E27FC236}">
                <a16:creationId xmlns:a16="http://schemas.microsoft.com/office/drawing/2014/main" id="{C8105BE7-1FA5-2BCD-F929-4A72B7CB9F12}"/>
              </a:ext>
            </a:extLst>
          </p:cNvPr>
          <p:cNvSpPr txBox="1"/>
          <p:nvPr/>
        </p:nvSpPr>
        <p:spPr>
          <a:xfrm>
            <a:off x="6816588" y="6572137"/>
            <a:ext cx="3146488" cy="276999"/>
          </a:xfrm>
          <a:prstGeom prst="rect">
            <a:avLst/>
          </a:prstGeom>
          <a:noFill/>
        </p:spPr>
        <p:txBody>
          <a:bodyPr wrap="square" rtlCol="0">
            <a:spAutoFit/>
          </a:bodyPr>
          <a:lstStyle/>
          <a:p>
            <a:r>
              <a:rPr lang="en-US" sz="1200" dirty="0">
                <a:solidFill>
                  <a:srgbClr val="7030A0"/>
                </a:solidFill>
              </a:rPr>
              <a:t>1999 transition potentials Run 2 (above)</a:t>
            </a:r>
          </a:p>
        </p:txBody>
      </p:sp>
      <p:sp>
        <p:nvSpPr>
          <p:cNvPr id="2" name="Slide Number Placeholder 1">
            <a:extLst>
              <a:ext uri="{FF2B5EF4-FFF2-40B4-BE49-F238E27FC236}">
                <a16:creationId xmlns:a16="http://schemas.microsoft.com/office/drawing/2014/main" id="{12172EBA-EB2C-4DD7-9AD2-A65375360E43}"/>
              </a:ext>
            </a:extLst>
          </p:cNvPr>
          <p:cNvSpPr>
            <a:spLocks noGrp="1"/>
          </p:cNvSpPr>
          <p:nvPr>
            <p:ph type="sldNum" sz="quarter" idx="12"/>
          </p:nvPr>
        </p:nvSpPr>
        <p:spPr/>
        <p:txBody>
          <a:bodyPr/>
          <a:lstStyle/>
          <a:p>
            <a:fld id="{D47C6A6E-F6BB-4697-B856-8A66036D8304}" type="slidenum">
              <a:rPr lang="en-US" smtClean="0"/>
              <a:t>4</a:t>
            </a:fld>
            <a:endParaRPr lang="en-US"/>
          </a:p>
        </p:txBody>
      </p:sp>
    </p:spTree>
    <p:extLst>
      <p:ext uri="{BB962C8B-B14F-4D97-AF65-F5344CB8AC3E}">
        <p14:creationId xmlns:p14="http://schemas.microsoft.com/office/powerpoint/2010/main" val="119658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Interpret each combination</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40</a:t>
            </a:fld>
            <a:endParaRPr lang="en-US"/>
          </a:p>
        </p:txBody>
      </p:sp>
    </p:spTree>
    <p:extLst>
      <p:ext uri="{BB962C8B-B14F-4D97-AF65-F5344CB8AC3E}">
        <p14:creationId xmlns:p14="http://schemas.microsoft.com/office/powerpoint/2010/main" val="889445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5966"/>
            <a:ext cx="10515600" cy="379513"/>
          </a:xfrm>
        </p:spPr>
        <p:txBody>
          <a:bodyPr>
            <a:noAutofit/>
          </a:bodyPr>
          <a:lstStyle/>
          <a:p>
            <a:r>
              <a:rPr lang="en-US" sz="3200" dirty="0"/>
              <a:t>1 | 1 | 1 is a Correct Rejection of Forest </a:t>
            </a:r>
            <a:br>
              <a:rPr lang="en-US" sz="3200" dirty="0"/>
            </a:br>
            <a:r>
              <a:rPr lang="en-US" sz="3200" dirty="0"/>
              <a:t>2 | 2 | 2 is a Correct Rejection of what? </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41</a:t>
            </a:fld>
            <a:endParaRPr lang="en-US"/>
          </a:p>
        </p:txBody>
      </p:sp>
    </p:spTree>
    <p:extLst>
      <p:ext uri="{BB962C8B-B14F-4D97-AF65-F5344CB8AC3E}">
        <p14:creationId xmlns:p14="http://schemas.microsoft.com/office/powerpoint/2010/main" val="3629312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349910" y="1579581"/>
            <a:ext cx="8440010" cy="5143203"/>
          </a:xfrm>
          <a:prstGeom prst="rect">
            <a:avLst/>
          </a:prstGeom>
        </p:spPr>
      </p:pic>
      <p:sp>
        <p:nvSpPr>
          <p:cNvPr id="2" name="Title 1"/>
          <p:cNvSpPr>
            <a:spLocks noGrp="1"/>
          </p:cNvSpPr>
          <p:nvPr>
            <p:ph type="title"/>
          </p:nvPr>
        </p:nvSpPr>
        <p:spPr>
          <a:xfrm>
            <a:off x="0" y="135216"/>
            <a:ext cx="12192000" cy="1683752"/>
          </a:xfrm>
        </p:spPr>
        <p:txBody>
          <a:bodyPr>
            <a:noAutofit/>
          </a:bodyPr>
          <a:lstStyle/>
          <a:p>
            <a:r>
              <a:rPr lang="en-US" sz="2800" dirty="0"/>
              <a:t>This map is validation of simulation that uses Logistic Regression.</a:t>
            </a:r>
            <a:br>
              <a:rPr lang="en-US" sz="2800" dirty="0"/>
            </a:br>
            <a:r>
              <a:rPr lang="en-US" sz="2800" dirty="0"/>
              <a:t>Wrong Hit is reference change simulated as change to the wrong gaining category.</a:t>
            </a:r>
            <a:br>
              <a:rPr lang="en-US" sz="2800" dirty="0"/>
            </a:br>
            <a:r>
              <a:rPr lang="en-US" sz="2800" dirty="0"/>
              <a:t>Unpredicted is a transition that exists in the reference change during 1985-1999 but that LCM did not try to predict, perhaps because the transition did not exist during 1971-1985.</a:t>
            </a:r>
          </a:p>
        </p:txBody>
      </p:sp>
      <p:sp>
        <p:nvSpPr>
          <p:cNvPr id="4" name="Slide Number Placeholder 3"/>
          <p:cNvSpPr>
            <a:spLocks noGrp="1"/>
          </p:cNvSpPr>
          <p:nvPr>
            <p:ph type="sldNum" sz="quarter" idx="12"/>
          </p:nvPr>
        </p:nvSpPr>
        <p:spPr/>
        <p:txBody>
          <a:bodyPr/>
          <a:lstStyle/>
          <a:p>
            <a:fld id="{D47C6A6E-F6BB-4697-B856-8A66036D8304}" type="slidenum">
              <a:rPr lang="en-US" smtClean="0"/>
              <a:t>42</a:t>
            </a:fld>
            <a:endParaRPr lang="en-US"/>
          </a:p>
        </p:txBody>
      </p:sp>
    </p:spTree>
    <p:extLst>
      <p:ext uri="{BB962C8B-B14F-4D97-AF65-F5344CB8AC3E}">
        <p14:creationId xmlns:p14="http://schemas.microsoft.com/office/powerpoint/2010/main" val="1069205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462648"/>
          </a:xfrm>
        </p:spPr>
        <p:txBody>
          <a:bodyPr>
            <a:normAutofit fontScale="90000"/>
          </a:bodyPr>
          <a:lstStyle/>
          <a:p>
            <a:r>
              <a:rPr lang="en-US" dirty="0"/>
              <a:t>Forest to Other transition potential</a:t>
            </a:r>
          </a:p>
        </p:txBody>
      </p:sp>
      <p:sp>
        <p:nvSpPr>
          <p:cNvPr id="3" name="Text Placeholder 2"/>
          <p:cNvSpPr>
            <a:spLocks noGrp="1"/>
          </p:cNvSpPr>
          <p:nvPr>
            <p:ph type="body" idx="1"/>
          </p:nvPr>
        </p:nvSpPr>
        <p:spPr/>
        <p:txBody>
          <a:bodyPr/>
          <a:lstStyle/>
          <a:p>
            <a:r>
              <a:rPr lang="en-US" dirty="0"/>
              <a:t>Start of extrapolation</a:t>
            </a:r>
          </a:p>
        </p:txBody>
      </p:sp>
      <p:pic>
        <p:nvPicPr>
          <p:cNvPr id="8" name="Content Placeholder 7"/>
          <p:cNvPicPr>
            <a:picLocks noGrp="1" noChangeAspect="1"/>
          </p:cNvPicPr>
          <p:nvPr>
            <p:ph sz="half" idx="2"/>
          </p:nvPr>
        </p:nvPicPr>
        <p:blipFill>
          <a:blip r:embed="rId2"/>
          <a:stretch>
            <a:fillRect/>
          </a:stretch>
        </p:blipFill>
        <p:spPr>
          <a:xfrm>
            <a:off x="665164" y="2505075"/>
            <a:ext cx="4814208" cy="4303989"/>
          </a:xfrm>
          <a:prstGeom prst="rect">
            <a:avLst/>
          </a:prstGeom>
        </p:spPr>
      </p:pic>
      <p:sp>
        <p:nvSpPr>
          <p:cNvPr id="5" name="Text Placeholder 4"/>
          <p:cNvSpPr>
            <a:spLocks noGrp="1"/>
          </p:cNvSpPr>
          <p:nvPr>
            <p:ph type="body" sz="quarter" idx="3"/>
          </p:nvPr>
        </p:nvSpPr>
        <p:spPr/>
        <p:txBody>
          <a:bodyPr>
            <a:normAutofit lnSpcReduction="10000"/>
          </a:bodyPr>
          <a:lstStyle/>
          <a:p>
            <a:r>
              <a:rPr lang="en-US" dirty="0"/>
              <a:t>Positive values are Forest at 1985.</a:t>
            </a:r>
          </a:p>
          <a:p>
            <a:r>
              <a:rPr lang="en-US" dirty="0"/>
              <a:t>Non-Forest at 1985 is zero.</a:t>
            </a:r>
          </a:p>
        </p:txBody>
      </p:sp>
      <p:sp>
        <p:nvSpPr>
          <p:cNvPr id="7" name="Slide Number Placeholder 6"/>
          <p:cNvSpPr>
            <a:spLocks noGrp="1"/>
          </p:cNvSpPr>
          <p:nvPr>
            <p:ph type="sldNum" sz="quarter" idx="12"/>
          </p:nvPr>
        </p:nvSpPr>
        <p:spPr/>
        <p:txBody>
          <a:bodyPr/>
          <a:lstStyle/>
          <a:p>
            <a:fld id="{D47C6A6E-F6BB-4697-B856-8A66036D8304}" type="slidenum">
              <a:rPr lang="en-US" smtClean="0"/>
              <a:t>43</a:t>
            </a:fld>
            <a:endParaRPr lang="en-US"/>
          </a:p>
        </p:txBody>
      </p:sp>
      <p:pic>
        <p:nvPicPr>
          <p:cNvPr id="6" name="Content Placeholder 5"/>
          <p:cNvPicPr>
            <a:picLocks noGrp="1" noChangeAspect="1"/>
          </p:cNvPicPr>
          <p:nvPr>
            <p:ph sz="quarter" idx="4"/>
          </p:nvPr>
        </p:nvPicPr>
        <p:blipFill>
          <a:blip r:embed="rId3"/>
          <a:stretch>
            <a:fillRect/>
          </a:stretch>
        </p:blipFill>
        <p:spPr>
          <a:xfrm>
            <a:off x="5552148" y="2892380"/>
            <a:ext cx="5109894" cy="3916684"/>
          </a:xfrm>
          <a:prstGeom prst="rect">
            <a:avLst/>
          </a:prstGeom>
        </p:spPr>
      </p:pic>
    </p:spTree>
    <p:extLst>
      <p:ext uri="{BB962C8B-B14F-4D97-AF65-F5344CB8AC3E}">
        <p14:creationId xmlns:p14="http://schemas.microsoft.com/office/powerpoint/2010/main" val="2827475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462648"/>
          </a:xfrm>
        </p:spPr>
        <p:txBody>
          <a:bodyPr>
            <a:normAutofit fontScale="90000"/>
          </a:bodyPr>
          <a:lstStyle/>
          <a:p>
            <a:r>
              <a:rPr lang="en-US" dirty="0"/>
              <a:t>Forest to Built transition potential</a:t>
            </a:r>
          </a:p>
        </p:txBody>
      </p:sp>
      <p:sp>
        <p:nvSpPr>
          <p:cNvPr id="3" name="Text Placeholder 2"/>
          <p:cNvSpPr>
            <a:spLocks noGrp="1"/>
          </p:cNvSpPr>
          <p:nvPr>
            <p:ph type="body" idx="1"/>
          </p:nvPr>
        </p:nvSpPr>
        <p:spPr/>
        <p:txBody>
          <a:bodyPr/>
          <a:lstStyle/>
          <a:p>
            <a:r>
              <a:rPr lang="en-US" dirty="0"/>
              <a:t>Start of extrapolation</a:t>
            </a:r>
          </a:p>
        </p:txBody>
      </p:sp>
      <p:pic>
        <p:nvPicPr>
          <p:cNvPr id="8" name="Content Placeholder 7"/>
          <p:cNvPicPr>
            <a:picLocks noGrp="1" noChangeAspect="1"/>
          </p:cNvPicPr>
          <p:nvPr>
            <p:ph sz="half" idx="2"/>
          </p:nvPr>
        </p:nvPicPr>
        <p:blipFill>
          <a:blip r:embed="rId2"/>
          <a:stretch>
            <a:fillRect/>
          </a:stretch>
        </p:blipFill>
        <p:spPr>
          <a:xfrm>
            <a:off x="665163" y="2505075"/>
            <a:ext cx="4814208" cy="4303989"/>
          </a:xfrm>
          <a:prstGeom prst="rect">
            <a:avLst/>
          </a:prstGeom>
        </p:spPr>
      </p:pic>
      <p:sp>
        <p:nvSpPr>
          <p:cNvPr id="5" name="Text Placeholder 4"/>
          <p:cNvSpPr>
            <a:spLocks noGrp="1"/>
          </p:cNvSpPr>
          <p:nvPr>
            <p:ph type="body" sz="quarter" idx="3"/>
          </p:nvPr>
        </p:nvSpPr>
        <p:spPr/>
        <p:txBody>
          <a:bodyPr>
            <a:normAutofit lnSpcReduction="10000"/>
          </a:bodyPr>
          <a:lstStyle/>
          <a:p>
            <a:r>
              <a:rPr lang="en-US" dirty="0"/>
              <a:t>Positive values are Forest at 1985.</a:t>
            </a:r>
          </a:p>
          <a:p>
            <a:r>
              <a:rPr lang="en-US" dirty="0"/>
              <a:t>Non-Forest at 1985 is zero.</a:t>
            </a:r>
          </a:p>
        </p:txBody>
      </p:sp>
      <p:sp>
        <p:nvSpPr>
          <p:cNvPr id="7" name="Slide Number Placeholder 6"/>
          <p:cNvSpPr>
            <a:spLocks noGrp="1"/>
          </p:cNvSpPr>
          <p:nvPr>
            <p:ph type="sldNum" sz="quarter" idx="12"/>
          </p:nvPr>
        </p:nvSpPr>
        <p:spPr/>
        <p:txBody>
          <a:bodyPr/>
          <a:lstStyle/>
          <a:p>
            <a:fld id="{D47C6A6E-F6BB-4697-B856-8A66036D8304}" type="slidenum">
              <a:rPr lang="en-US" smtClean="0"/>
              <a:t>44</a:t>
            </a:fld>
            <a:endParaRPr lang="en-US"/>
          </a:p>
        </p:txBody>
      </p:sp>
      <p:pic>
        <p:nvPicPr>
          <p:cNvPr id="6" name="Content Placeholder 5"/>
          <p:cNvPicPr>
            <a:picLocks noGrp="1" noChangeAspect="1"/>
          </p:cNvPicPr>
          <p:nvPr>
            <p:ph sz="quarter" idx="4"/>
          </p:nvPr>
        </p:nvPicPr>
        <p:blipFill>
          <a:blip r:embed="rId3"/>
          <a:stretch>
            <a:fillRect/>
          </a:stretch>
        </p:blipFill>
        <p:spPr>
          <a:xfrm>
            <a:off x="5552148" y="2892380"/>
            <a:ext cx="5109894" cy="3916684"/>
          </a:xfrm>
          <a:prstGeom prst="rect">
            <a:avLst/>
          </a:prstGeom>
        </p:spPr>
      </p:pic>
    </p:spTree>
    <p:extLst>
      <p:ext uri="{BB962C8B-B14F-4D97-AF65-F5344CB8AC3E}">
        <p14:creationId xmlns:p14="http://schemas.microsoft.com/office/powerpoint/2010/main" val="3419313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462648"/>
          </a:xfrm>
        </p:spPr>
        <p:txBody>
          <a:bodyPr>
            <a:normAutofit fontScale="90000"/>
          </a:bodyPr>
          <a:lstStyle/>
          <a:p>
            <a:r>
              <a:rPr lang="en-US"/>
              <a:t>Other </a:t>
            </a:r>
            <a:r>
              <a:rPr lang="en-US" dirty="0"/>
              <a:t>to Built transition potential</a:t>
            </a:r>
          </a:p>
        </p:txBody>
      </p:sp>
      <p:sp>
        <p:nvSpPr>
          <p:cNvPr id="3" name="Text Placeholder 2"/>
          <p:cNvSpPr>
            <a:spLocks noGrp="1"/>
          </p:cNvSpPr>
          <p:nvPr>
            <p:ph type="body" idx="1"/>
          </p:nvPr>
        </p:nvSpPr>
        <p:spPr/>
        <p:txBody>
          <a:bodyPr/>
          <a:lstStyle/>
          <a:p>
            <a:r>
              <a:rPr lang="en-US" dirty="0"/>
              <a:t>Start of extrapolation</a:t>
            </a:r>
          </a:p>
        </p:txBody>
      </p:sp>
      <p:pic>
        <p:nvPicPr>
          <p:cNvPr id="9" name="Content Placeholder 8"/>
          <p:cNvPicPr>
            <a:picLocks noGrp="1" noChangeAspect="1"/>
          </p:cNvPicPr>
          <p:nvPr>
            <p:ph sz="half" idx="2"/>
          </p:nvPr>
        </p:nvPicPr>
        <p:blipFill>
          <a:blip r:embed="rId2"/>
          <a:stretch>
            <a:fillRect/>
          </a:stretch>
        </p:blipFill>
        <p:spPr>
          <a:xfrm>
            <a:off x="665163" y="2498791"/>
            <a:ext cx="4821237" cy="4310274"/>
          </a:xfrm>
          <a:prstGeom prst="rect">
            <a:avLst/>
          </a:prstGeom>
        </p:spPr>
      </p:pic>
      <p:sp>
        <p:nvSpPr>
          <p:cNvPr id="5" name="Text Placeholder 4"/>
          <p:cNvSpPr>
            <a:spLocks noGrp="1"/>
          </p:cNvSpPr>
          <p:nvPr>
            <p:ph type="body" sz="quarter" idx="3"/>
          </p:nvPr>
        </p:nvSpPr>
        <p:spPr/>
        <p:txBody>
          <a:bodyPr>
            <a:normAutofit lnSpcReduction="10000"/>
          </a:bodyPr>
          <a:lstStyle/>
          <a:p>
            <a:r>
              <a:rPr lang="en-US" dirty="0"/>
              <a:t>Positive values are Other at 1985.</a:t>
            </a:r>
          </a:p>
          <a:p>
            <a:r>
              <a:rPr lang="en-US" dirty="0"/>
              <a:t>Non-Other at 1985 is zero.</a:t>
            </a:r>
          </a:p>
        </p:txBody>
      </p:sp>
      <p:sp>
        <p:nvSpPr>
          <p:cNvPr id="7" name="Slide Number Placeholder 6"/>
          <p:cNvSpPr>
            <a:spLocks noGrp="1"/>
          </p:cNvSpPr>
          <p:nvPr>
            <p:ph type="sldNum" sz="quarter" idx="12"/>
          </p:nvPr>
        </p:nvSpPr>
        <p:spPr/>
        <p:txBody>
          <a:bodyPr/>
          <a:lstStyle/>
          <a:p>
            <a:fld id="{D47C6A6E-F6BB-4697-B856-8A66036D8304}" type="slidenum">
              <a:rPr lang="en-US" smtClean="0"/>
              <a:t>45</a:t>
            </a:fld>
            <a:endParaRPr lang="en-US"/>
          </a:p>
        </p:txBody>
      </p:sp>
      <p:pic>
        <p:nvPicPr>
          <p:cNvPr id="6" name="Content Placeholder 5"/>
          <p:cNvPicPr>
            <a:picLocks noGrp="1" noChangeAspect="1"/>
          </p:cNvPicPr>
          <p:nvPr>
            <p:ph sz="quarter" idx="4"/>
          </p:nvPr>
        </p:nvPicPr>
        <p:blipFill>
          <a:blip r:embed="rId3"/>
          <a:stretch>
            <a:fillRect/>
          </a:stretch>
        </p:blipFill>
        <p:spPr>
          <a:xfrm>
            <a:off x="5552146" y="2892380"/>
            <a:ext cx="5109896" cy="3916685"/>
          </a:xfrm>
          <a:prstGeom prst="rect">
            <a:avLst/>
          </a:prstGeom>
        </p:spPr>
      </p:pic>
    </p:spTree>
    <p:extLst>
      <p:ext uri="{BB962C8B-B14F-4D97-AF65-F5344CB8AC3E}">
        <p14:creationId xmlns:p14="http://schemas.microsoft.com/office/powerpoint/2010/main" val="3091898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3291"/>
            <a:ext cx="12192000" cy="336960"/>
          </a:xfrm>
        </p:spPr>
        <p:txBody>
          <a:bodyPr>
            <a:noAutofit/>
          </a:bodyPr>
          <a:lstStyle/>
          <a:p>
            <a:r>
              <a:rPr lang="en-US" sz="3600" dirty="0"/>
              <a:t>Logistic Regression transition potential from Forest to Other </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46</a:t>
            </a:fld>
            <a:endParaRPr lang="en-US"/>
          </a:p>
        </p:txBody>
      </p:sp>
    </p:spTree>
    <p:extLst>
      <p:ext uri="{BB962C8B-B14F-4D97-AF65-F5344CB8AC3E}">
        <p14:creationId xmlns:p14="http://schemas.microsoft.com/office/powerpoint/2010/main" val="2647482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578772"/>
          </a:xfrm>
        </p:spPr>
        <p:txBody>
          <a:bodyPr>
            <a:noAutofit/>
          </a:bodyPr>
          <a:lstStyle/>
          <a:p>
            <a:r>
              <a:rPr lang="en-US" sz="3600" dirty="0"/>
              <a:t>Logistic Regression transition potential from Forest to Other </a:t>
            </a:r>
          </a:p>
        </p:txBody>
      </p:sp>
      <p:sp>
        <p:nvSpPr>
          <p:cNvPr id="3" name="Text Placeholder 2"/>
          <p:cNvSpPr>
            <a:spLocks noGrp="1"/>
          </p:cNvSpPr>
          <p:nvPr>
            <p:ph type="body" idx="1"/>
          </p:nvPr>
        </p:nvSpPr>
        <p:spPr/>
        <p:txBody>
          <a:bodyPr/>
          <a:lstStyle/>
          <a:p>
            <a:r>
              <a:rPr lang="en-US" dirty="0"/>
              <a:t>Transition Potential versus distance</a:t>
            </a:r>
          </a:p>
        </p:txBody>
      </p:sp>
      <p:sp>
        <p:nvSpPr>
          <p:cNvPr id="5" name="Text Placeholder 4"/>
          <p:cNvSpPr>
            <a:spLocks noGrp="1"/>
          </p:cNvSpPr>
          <p:nvPr>
            <p:ph type="body" sz="quarter" idx="3"/>
          </p:nvPr>
        </p:nvSpPr>
        <p:spPr/>
        <p:txBody>
          <a:bodyPr>
            <a:normAutofit lnSpcReduction="10000"/>
          </a:bodyPr>
          <a:lstStyle/>
          <a:p>
            <a:r>
              <a:rPr lang="en-US" dirty="0"/>
              <a:t>Positive values are Forest at 1985.</a:t>
            </a:r>
          </a:p>
          <a:p>
            <a:r>
              <a:rPr lang="en-US" dirty="0"/>
              <a:t>Non-Forest at 1985 is zero.</a:t>
            </a:r>
          </a:p>
        </p:txBody>
      </p:sp>
      <p:sp>
        <p:nvSpPr>
          <p:cNvPr id="7" name="Slide Number Placeholder 6"/>
          <p:cNvSpPr>
            <a:spLocks noGrp="1"/>
          </p:cNvSpPr>
          <p:nvPr>
            <p:ph type="sldNum" sz="quarter" idx="12"/>
          </p:nvPr>
        </p:nvSpPr>
        <p:spPr/>
        <p:txBody>
          <a:bodyPr/>
          <a:lstStyle/>
          <a:p>
            <a:fld id="{D47C6A6E-F6BB-4697-B856-8A66036D8304}" type="slidenum">
              <a:rPr lang="en-US" smtClean="0"/>
              <a:t>47</a:t>
            </a:fld>
            <a:endParaRPr lang="en-US"/>
          </a:p>
        </p:txBody>
      </p:sp>
      <p:pic>
        <p:nvPicPr>
          <p:cNvPr id="6" name="Content Placeholder 5"/>
          <p:cNvPicPr>
            <a:picLocks noGrp="1" noChangeAspect="1"/>
          </p:cNvPicPr>
          <p:nvPr>
            <p:ph sz="quarter" idx="4"/>
          </p:nvPr>
        </p:nvPicPr>
        <p:blipFill>
          <a:blip r:embed="rId2"/>
          <a:stretch>
            <a:fillRect/>
          </a:stretch>
        </p:blipFill>
        <p:spPr>
          <a:xfrm>
            <a:off x="5552148" y="2892380"/>
            <a:ext cx="5109894" cy="3916684"/>
          </a:xfrm>
          <a:prstGeom prst="rect">
            <a:avLst/>
          </a:prstGeom>
        </p:spPr>
      </p:pic>
      <p:pic>
        <p:nvPicPr>
          <p:cNvPr id="9" name="Content Placeholder 8"/>
          <p:cNvPicPr>
            <a:picLocks noGrp="1" noChangeAspect="1"/>
          </p:cNvPicPr>
          <p:nvPr>
            <p:ph sz="half" idx="2"/>
          </p:nvPr>
        </p:nvPicPr>
        <p:blipFill>
          <a:blip r:embed="rId3"/>
          <a:stretch>
            <a:fillRect/>
          </a:stretch>
        </p:blipFill>
        <p:spPr>
          <a:xfrm>
            <a:off x="0" y="2963749"/>
            <a:ext cx="5997575" cy="3217799"/>
          </a:xfrm>
          <a:prstGeom prst="rect">
            <a:avLst/>
          </a:prstGeom>
        </p:spPr>
      </p:pic>
    </p:spTree>
    <p:extLst>
      <p:ext uri="{BB962C8B-B14F-4D97-AF65-F5344CB8AC3E}">
        <p14:creationId xmlns:p14="http://schemas.microsoft.com/office/powerpoint/2010/main" val="3119290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12192000" cy="460784"/>
          </a:xfrm>
        </p:spPr>
        <p:txBody>
          <a:bodyPr>
            <a:normAutofit fontScale="90000"/>
          </a:bodyPr>
          <a:lstStyle/>
          <a:p>
            <a:r>
              <a:rPr lang="en-US" dirty="0"/>
              <a:t>Logistic Regression transition potential from Forest to Built</a:t>
            </a:r>
          </a:p>
        </p:txBody>
      </p:sp>
      <p:sp>
        <p:nvSpPr>
          <p:cNvPr id="3" name="Text Placeholder 2"/>
          <p:cNvSpPr>
            <a:spLocks noGrp="1"/>
          </p:cNvSpPr>
          <p:nvPr>
            <p:ph type="body" idx="1"/>
          </p:nvPr>
        </p:nvSpPr>
        <p:spPr/>
        <p:txBody>
          <a:bodyPr/>
          <a:lstStyle/>
          <a:p>
            <a:r>
              <a:rPr lang="en-US" dirty="0"/>
              <a:t>Transition Potential versus distance</a:t>
            </a:r>
          </a:p>
        </p:txBody>
      </p:sp>
      <p:sp>
        <p:nvSpPr>
          <p:cNvPr id="5" name="Text Placeholder 4"/>
          <p:cNvSpPr>
            <a:spLocks noGrp="1"/>
          </p:cNvSpPr>
          <p:nvPr>
            <p:ph type="body" sz="quarter" idx="3"/>
          </p:nvPr>
        </p:nvSpPr>
        <p:spPr/>
        <p:txBody>
          <a:bodyPr>
            <a:normAutofit lnSpcReduction="10000"/>
          </a:bodyPr>
          <a:lstStyle/>
          <a:p>
            <a:r>
              <a:rPr lang="en-US" dirty="0"/>
              <a:t>Positive values are Forest at 1985.</a:t>
            </a:r>
          </a:p>
          <a:p>
            <a:r>
              <a:rPr lang="en-US" dirty="0"/>
              <a:t>Non-Forest at 1985 is zero.</a:t>
            </a:r>
          </a:p>
        </p:txBody>
      </p:sp>
      <p:sp>
        <p:nvSpPr>
          <p:cNvPr id="7" name="Slide Number Placeholder 6"/>
          <p:cNvSpPr>
            <a:spLocks noGrp="1"/>
          </p:cNvSpPr>
          <p:nvPr>
            <p:ph type="sldNum" sz="quarter" idx="12"/>
          </p:nvPr>
        </p:nvSpPr>
        <p:spPr/>
        <p:txBody>
          <a:bodyPr/>
          <a:lstStyle/>
          <a:p>
            <a:fld id="{D47C6A6E-F6BB-4697-B856-8A66036D8304}" type="slidenum">
              <a:rPr lang="en-US" smtClean="0"/>
              <a:t>48</a:t>
            </a:fld>
            <a:endParaRPr lang="en-US"/>
          </a:p>
        </p:txBody>
      </p:sp>
      <p:pic>
        <p:nvPicPr>
          <p:cNvPr id="6" name="Content Placeholder 5"/>
          <p:cNvPicPr>
            <a:picLocks noGrp="1" noChangeAspect="1"/>
          </p:cNvPicPr>
          <p:nvPr>
            <p:ph sz="quarter" idx="4"/>
          </p:nvPr>
        </p:nvPicPr>
        <p:blipFill>
          <a:blip r:embed="rId2"/>
          <a:stretch>
            <a:fillRect/>
          </a:stretch>
        </p:blipFill>
        <p:spPr>
          <a:xfrm>
            <a:off x="5552148" y="2892380"/>
            <a:ext cx="5109894" cy="3916684"/>
          </a:xfrm>
          <a:prstGeom prst="rect">
            <a:avLst/>
          </a:prstGeom>
        </p:spPr>
      </p:pic>
      <p:pic>
        <p:nvPicPr>
          <p:cNvPr id="9" name="Content Placeholder 8"/>
          <p:cNvPicPr>
            <a:picLocks noGrp="1" noChangeAspect="1"/>
          </p:cNvPicPr>
          <p:nvPr>
            <p:ph sz="half" idx="2"/>
          </p:nvPr>
        </p:nvPicPr>
        <p:blipFill>
          <a:blip r:embed="rId3"/>
          <a:stretch>
            <a:fillRect/>
          </a:stretch>
        </p:blipFill>
        <p:spPr>
          <a:xfrm>
            <a:off x="0" y="2963749"/>
            <a:ext cx="5997575" cy="3217799"/>
          </a:xfrm>
          <a:prstGeom prst="rect">
            <a:avLst/>
          </a:prstGeom>
        </p:spPr>
      </p:pic>
    </p:spTree>
    <p:extLst>
      <p:ext uri="{BB962C8B-B14F-4D97-AF65-F5344CB8AC3E}">
        <p14:creationId xmlns:p14="http://schemas.microsoft.com/office/powerpoint/2010/main" val="305175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09257"/>
            <a:ext cx="12192000" cy="462648"/>
          </a:xfrm>
        </p:spPr>
        <p:txBody>
          <a:bodyPr>
            <a:noAutofit/>
          </a:bodyPr>
          <a:lstStyle/>
          <a:p>
            <a:r>
              <a:rPr lang="en-US" sz="3600" dirty="0"/>
              <a:t>Other to Built transition potentials are zero for 1985 Other.</a:t>
            </a:r>
            <a:br>
              <a:rPr lang="en-US" sz="3600" dirty="0"/>
            </a:br>
            <a:r>
              <a:rPr lang="en-US" sz="3600" dirty="0"/>
              <a:t>Forest to Built transitional potentials are zero for 1985 Forest.</a:t>
            </a:r>
          </a:p>
        </p:txBody>
      </p:sp>
      <p:sp>
        <p:nvSpPr>
          <p:cNvPr id="3" name="Text Placeholder 2"/>
          <p:cNvSpPr>
            <a:spLocks noGrp="1"/>
          </p:cNvSpPr>
          <p:nvPr>
            <p:ph type="body" idx="1"/>
          </p:nvPr>
        </p:nvSpPr>
        <p:spPr/>
        <p:txBody>
          <a:bodyPr/>
          <a:lstStyle/>
          <a:p>
            <a:r>
              <a:rPr lang="en-US" dirty="0"/>
              <a:t>Transition Potential versus distance</a:t>
            </a:r>
          </a:p>
        </p:txBody>
      </p:sp>
      <p:sp>
        <p:nvSpPr>
          <p:cNvPr id="5" name="Text Placeholder 4"/>
          <p:cNvSpPr>
            <a:spLocks noGrp="1"/>
          </p:cNvSpPr>
          <p:nvPr>
            <p:ph type="body" sz="quarter" idx="3"/>
          </p:nvPr>
        </p:nvSpPr>
        <p:spPr/>
        <p:txBody>
          <a:bodyPr>
            <a:normAutofit lnSpcReduction="10000"/>
          </a:bodyPr>
          <a:lstStyle/>
          <a:p>
            <a:r>
              <a:rPr lang="en-US" dirty="0"/>
              <a:t>Positive values are Other at 1985.</a:t>
            </a:r>
          </a:p>
          <a:p>
            <a:r>
              <a:rPr lang="en-US" dirty="0"/>
              <a:t>Non-Other at 1985 is zero.</a:t>
            </a:r>
          </a:p>
        </p:txBody>
      </p:sp>
      <p:sp>
        <p:nvSpPr>
          <p:cNvPr id="7" name="Slide Number Placeholder 6"/>
          <p:cNvSpPr>
            <a:spLocks noGrp="1"/>
          </p:cNvSpPr>
          <p:nvPr>
            <p:ph type="sldNum" sz="quarter" idx="12"/>
          </p:nvPr>
        </p:nvSpPr>
        <p:spPr/>
        <p:txBody>
          <a:bodyPr/>
          <a:lstStyle/>
          <a:p>
            <a:fld id="{D47C6A6E-F6BB-4697-B856-8A66036D8304}" type="slidenum">
              <a:rPr lang="en-US" smtClean="0"/>
              <a:t>49</a:t>
            </a:fld>
            <a:endParaRPr lang="en-US"/>
          </a:p>
        </p:txBody>
      </p:sp>
      <p:pic>
        <p:nvPicPr>
          <p:cNvPr id="6" name="Content Placeholder 5"/>
          <p:cNvPicPr>
            <a:picLocks noGrp="1" noChangeAspect="1"/>
          </p:cNvPicPr>
          <p:nvPr>
            <p:ph sz="quarter" idx="4"/>
          </p:nvPr>
        </p:nvPicPr>
        <p:blipFill>
          <a:blip r:embed="rId2"/>
          <a:stretch>
            <a:fillRect/>
          </a:stretch>
        </p:blipFill>
        <p:spPr>
          <a:xfrm>
            <a:off x="5552146" y="2892380"/>
            <a:ext cx="5109896" cy="3916685"/>
          </a:xfrm>
          <a:prstGeom prst="rect">
            <a:avLst/>
          </a:prstGeom>
        </p:spPr>
      </p:pic>
      <p:pic>
        <p:nvPicPr>
          <p:cNvPr id="8" name="Content Placeholder 7"/>
          <p:cNvPicPr>
            <a:picLocks noGrp="1" noChangeAspect="1"/>
          </p:cNvPicPr>
          <p:nvPr>
            <p:ph sz="half" idx="2"/>
          </p:nvPr>
        </p:nvPicPr>
        <p:blipFill>
          <a:blip r:embed="rId3"/>
          <a:stretch>
            <a:fillRect/>
          </a:stretch>
        </p:blipFill>
        <p:spPr>
          <a:xfrm>
            <a:off x="0" y="2963749"/>
            <a:ext cx="5997575" cy="3217799"/>
          </a:xfrm>
          <a:prstGeom prst="rect">
            <a:avLst/>
          </a:prstGeom>
        </p:spPr>
      </p:pic>
    </p:spTree>
    <p:extLst>
      <p:ext uri="{BB962C8B-B14F-4D97-AF65-F5344CB8AC3E}">
        <p14:creationId xmlns:p14="http://schemas.microsoft.com/office/powerpoint/2010/main" val="2142763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58966C-1596-AB3A-3C6E-287282B04AA4}"/>
              </a:ext>
            </a:extLst>
          </p:cNvPr>
          <p:cNvSpPr txBox="1"/>
          <p:nvPr/>
        </p:nvSpPr>
        <p:spPr>
          <a:xfrm>
            <a:off x="507999" y="1080080"/>
            <a:ext cx="4309643" cy="4708981"/>
          </a:xfrm>
          <a:prstGeom prst="rect">
            <a:avLst/>
          </a:prstGeom>
          <a:noFill/>
        </p:spPr>
        <p:txBody>
          <a:bodyPr wrap="square">
            <a:spAutoFit/>
          </a:bodyPr>
          <a:lstStyle/>
          <a:p>
            <a:pPr marL="211662" algn="just">
              <a:buClr>
                <a:schemeClr val="accent2"/>
              </a:buClr>
              <a:buSzPts val="1100"/>
            </a:pPr>
            <a:r>
              <a:rPr lang="en-US" sz="1200" dirty="0">
                <a:solidFill>
                  <a:srgbClr val="FF0000"/>
                </a:solidFill>
              </a:rPr>
              <a:t>These are the two Validation maps for each run of the LCM. The first map, Run1 is the more “conservative” estimate. We specified  For run 2 there are  the limitations are that the model over predicts the amount of built change(although it was instructed to do so) and therefore has a lot of False Alarms, however it does have more hits/fewer misses than Run1. Run1 is a bit more conservative in its predictions so there are a lot fewer false alarms but more misses. Although it is important to note that both runs missed the 19 pixels that were unbuilt, but that is because we told the model not to change any pixels from built to un-built.</a:t>
            </a:r>
          </a:p>
          <a:p>
            <a:pPr marL="211662" algn="just">
              <a:buClr>
                <a:schemeClr val="accent2"/>
              </a:buClr>
              <a:buSzPts val="1100"/>
            </a:pPr>
            <a:endParaRPr lang="en-US" sz="1200" dirty="0">
              <a:solidFill>
                <a:srgbClr val="FF0000"/>
              </a:solidFill>
            </a:endParaRPr>
          </a:p>
          <a:p>
            <a:pPr marL="211662" algn="just">
              <a:buClr>
                <a:schemeClr val="accent2"/>
              </a:buClr>
              <a:buSzPts val="1100"/>
            </a:pPr>
            <a:r>
              <a:rPr lang="en-US" sz="1200" dirty="0">
                <a:solidFill>
                  <a:srgbClr val="FF0000"/>
                </a:solidFill>
              </a:rPr>
              <a:t>The main limitations of these maps is that there is a lot of information missing compared to the cross-classification maps on the other slide. We cannot see the boundaries of the study area although they are a little more defined in Run2 than in Run1. The legend of the maps are also lacking. There are more categories on the previous slides which account for the Built-change and built-no change. In these two maps on this slide, we have two categories of misses, ones that account for actual misses and the other which account for Actual Built Loss (as written on the previous slide), however the fact that it is written as “Misses” on this slide is misleading. Its not a “miss” because we did not instruct the module to predict any pixels to become unbuilt.</a:t>
            </a:r>
            <a:endParaRPr lang="en-US" sz="1200" dirty="0">
              <a:solidFill>
                <a:schemeClr val="accent2"/>
              </a:solidFill>
            </a:endParaRPr>
          </a:p>
        </p:txBody>
      </p:sp>
      <p:pic>
        <p:nvPicPr>
          <p:cNvPr id="6" name="Picture 5">
            <a:extLst>
              <a:ext uri="{FF2B5EF4-FFF2-40B4-BE49-F238E27FC236}">
                <a16:creationId xmlns:a16="http://schemas.microsoft.com/office/drawing/2014/main" id="{F0D362DA-0AD6-A972-35F2-FE41E481E126}"/>
              </a:ext>
            </a:extLst>
          </p:cNvPr>
          <p:cNvPicPr>
            <a:picLocks noChangeAspect="1"/>
          </p:cNvPicPr>
          <p:nvPr/>
        </p:nvPicPr>
        <p:blipFill>
          <a:blip r:embed="rId3"/>
          <a:stretch>
            <a:fillRect/>
          </a:stretch>
        </p:blipFill>
        <p:spPr>
          <a:xfrm>
            <a:off x="6869167" y="3156126"/>
            <a:ext cx="5283200" cy="3622765"/>
          </a:xfrm>
          <a:prstGeom prst="rect">
            <a:avLst/>
          </a:prstGeom>
        </p:spPr>
      </p:pic>
      <p:pic>
        <p:nvPicPr>
          <p:cNvPr id="8" name="Picture 7">
            <a:extLst>
              <a:ext uri="{FF2B5EF4-FFF2-40B4-BE49-F238E27FC236}">
                <a16:creationId xmlns:a16="http://schemas.microsoft.com/office/drawing/2014/main" id="{13D03817-797B-2226-073A-6F195B215692}"/>
              </a:ext>
            </a:extLst>
          </p:cNvPr>
          <p:cNvPicPr>
            <a:picLocks noChangeAspect="1"/>
          </p:cNvPicPr>
          <p:nvPr/>
        </p:nvPicPr>
        <p:blipFill>
          <a:blip r:embed="rId4"/>
          <a:stretch>
            <a:fillRect/>
          </a:stretch>
        </p:blipFill>
        <p:spPr>
          <a:xfrm>
            <a:off x="6869167" y="0"/>
            <a:ext cx="5322833" cy="3156126"/>
          </a:xfrm>
          <a:prstGeom prst="rect">
            <a:avLst/>
          </a:prstGeom>
        </p:spPr>
      </p:pic>
      <p:sp>
        <p:nvSpPr>
          <p:cNvPr id="9" name="TextBox 8">
            <a:extLst>
              <a:ext uri="{FF2B5EF4-FFF2-40B4-BE49-F238E27FC236}">
                <a16:creationId xmlns:a16="http://schemas.microsoft.com/office/drawing/2014/main" id="{0BF43F0E-C5B5-3AE4-7BC4-78085559896A}"/>
              </a:ext>
            </a:extLst>
          </p:cNvPr>
          <p:cNvSpPr txBox="1"/>
          <p:nvPr/>
        </p:nvSpPr>
        <p:spPr>
          <a:xfrm>
            <a:off x="5448220" y="4890942"/>
            <a:ext cx="1250490" cy="646331"/>
          </a:xfrm>
          <a:prstGeom prst="rect">
            <a:avLst/>
          </a:prstGeom>
          <a:noFill/>
        </p:spPr>
        <p:txBody>
          <a:bodyPr wrap="square" rtlCol="0">
            <a:spAutoFit/>
          </a:bodyPr>
          <a:lstStyle/>
          <a:p>
            <a:r>
              <a:rPr lang="en-US" dirty="0">
                <a:solidFill>
                  <a:schemeClr val="accent6"/>
                </a:solidFill>
              </a:rPr>
              <a:t>Validation Run 2</a:t>
            </a:r>
          </a:p>
        </p:txBody>
      </p:sp>
      <p:sp>
        <p:nvSpPr>
          <p:cNvPr id="11" name="TextBox 10">
            <a:extLst>
              <a:ext uri="{FF2B5EF4-FFF2-40B4-BE49-F238E27FC236}">
                <a16:creationId xmlns:a16="http://schemas.microsoft.com/office/drawing/2014/main" id="{6E2A8375-5E9F-14A9-E297-1E389E39FC4B}"/>
              </a:ext>
            </a:extLst>
          </p:cNvPr>
          <p:cNvSpPr txBox="1"/>
          <p:nvPr/>
        </p:nvSpPr>
        <p:spPr>
          <a:xfrm>
            <a:off x="5368726" y="1217125"/>
            <a:ext cx="1247961" cy="646331"/>
          </a:xfrm>
          <a:prstGeom prst="rect">
            <a:avLst/>
          </a:prstGeom>
          <a:noFill/>
        </p:spPr>
        <p:txBody>
          <a:bodyPr wrap="square" rtlCol="0">
            <a:spAutoFit/>
          </a:bodyPr>
          <a:lstStyle/>
          <a:p>
            <a:pPr algn="ctr"/>
            <a:r>
              <a:rPr lang="en-US" dirty="0">
                <a:solidFill>
                  <a:schemeClr val="accent6"/>
                </a:solidFill>
              </a:rPr>
              <a:t>Validation Run 1</a:t>
            </a:r>
          </a:p>
        </p:txBody>
      </p:sp>
      <p:sp>
        <p:nvSpPr>
          <p:cNvPr id="12" name="Oval 11">
            <a:extLst>
              <a:ext uri="{FF2B5EF4-FFF2-40B4-BE49-F238E27FC236}">
                <a16:creationId xmlns:a16="http://schemas.microsoft.com/office/drawing/2014/main" id="{B9B08491-AC58-C734-EF95-035372B77A50}"/>
              </a:ext>
            </a:extLst>
          </p:cNvPr>
          <p:cNvSpPr/>
          <p:nvPr/>
        </p:nvSpPr>
        <p:spPr>
          <a:xfrm>
            <a:off x="5311347" y="1080080"/>
            <a:ext cx="1362721" cy="97818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7900570-1E5E-5083-C131-B44464B19E14}"/>
              </a:ext>
            </a:extLst>
          </p:cNvPr>
          <p:cNvSpPr/>
          <p:nvPr/>
        </p:nvSpPr>
        <p:spPr>
          <a:xfrm>
            <a:off x="5335989" y="4725014"/>
            <a:ext cx="1362721" cy="97818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91251A1-670F-40FC-A638-4C7F4FE1B2C8}"/>
              </a:ext>
            </a:extLst>
          </p:cNvPr>
          <p:cNvSpPr>
            <a:spLocks noGrp="1"/>
          </p:cNvSpPr>
          <p:nvPr>
            <p:ph type="sldNum" sz="quarter" idx="12"/>
          </p:nvPr>
        </p:nvSpPr>
        <p:spPr/>
        <p:txBody>
          <a:bodyPr/>
          <a:lstStyle/>
          <a:p>
            <a:fld id="{D47C6A6E-F6BB-4697-B856-8A66036D8304}" type="slidenum">
              <a:rPr lang="en-US" smtClean="0"/>
              <a:t>5</a:t>
            </a:fld>
            <a:endParaRPr lang="en-US"/>
          </a:p>
        </p:txBody>
      </p:sp>
    </p:spTree>
    <p:extLst>
      <p:ext uri="{BB962C8B-B14F-4D97-AF65-F5344CB8AC3E}">
        <p14:creationId xmlns:p14="http://schemas.microsoft.com/office/powerpoint/2010/main" val="1447079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AEE1-0ED4-4B57-B1D0-895352451C1A}"/>
              </a:ext>
            </a:extLst>
          </p:cNvPr>
          <p:cNvSpPr>
            <a:spLocks noGrp="1"/>
          </p:cNvSpPr>
          <p:nvPr>
            <p:ph type="title"/>
          </p:nvPr>
        </p:nvSpPr>
        <p:spPr/>
        <p:txBody>
          <a:bodyPr/>
          <a:lstStyle/>
          <a:p>
            <a:r>
              <a:rPr lang="en-US" dirty="0"/>
              <a:t>Definitions of Overfit and Underfit</a:t>
            </a:r>
          </a:p>
        </p:txBody>
      </p:sp>
      <p:sp>
        <p:nvSpPr>
          <p:cNvPr id="3" name="Content Placeholder 2">
            <a:extLst>
              <a:ext uri="{FF2B5EF4-FFF2-40B4-BE49-F238E27FC236}">
                <a16:creationId xmlns:a16="http://schemas.microsoft.com/office/drawing/2014/main" id="{DE5BA478-DA06-479D-8B50-B164E9359FC0}"/>
              </a:ext>
            </a:extLst>
          </p:cNvPr>
          <p:cNvSpPr>
            <a:spLocks noGrp="1"/>
          </p:cNvSpPr>
          <p:nvPr>
            <p:ph idx="1"/>
          </p:nvPr>
        </p:nvSpPr>
        <p:spPr>
          <a:xfrm>
            <a:off x="0" y="1825625"/>
            <a:ext cx="12191999" cy="4351338"/>
          </a:xfrm>
        </p:spPr>
        <p:txBody>
          <a:bodyPr>
            <a:noAutofit/>
          </a:bodyPr>
          <a:lstStyle/>
          <a:p>
            <a:pPr marL="0" indent="0">
              <a:buNone/>
            </a:pPr>
            <a:r>
              <a:rPr lang="en-US" sz="3600" dirty="0"/>
              <a:t>A mathematical relationship is </a:t>
            </a:r>
            <a:r>
              <a:rPr lang="en-US" sz="3600" b="1" dirty="0">
                <a:solidFill>
                  <a:srgbClr val="FF0000"/>
                </a:solidFill>
              </a:rPr>
              <a:t>overfit</a:t>
            </a:r>
            <a:r>
              <a:rPr lang="en-US" sz="3600" dirty="0"/>
              <a:t> to the calibration data when the mathematical relationship is specific to the calibration data to a level of detail that is not important for the purpose, which frequently is to extrapolate. </a:t>
            </a:r>
          </a:p>
          <a:p>
            <a:pPr marL="0" indent="0">
              <a:buNone/>
            </a:pPr>
            <a:endParaRPr lang="en-US" sz="3600" dirty="0"/>
          </a:p>
          <a:p>
            <a:pPr marL="0" indent="0">
              <a:buNone/>
            </a:pPr>
            <a:r>
              <a:rPr lang="en-US" sz="3600" dirty="0"/>
              <a:t>A mathematical relationship is </a:t>
            </a:r>
            <a:r>
              <a:rPr lang="en-US" sz="3600" b="1" dirty="0">
                <a:solidFill>
                  <a:srgbClr val="FF0000"/>
                </a:solidFill>
              </a:rPr>
              <a:t>underfit</a:t>
            </a:r>
            <a:r>
              <a:rPr lang="en-US" sz="3600" dirty="0"/>
              <a:t> to the calibration data when the mathematical relationship fails to express patterns in the calibration data that are important for the purpose, which frequently is to extrapolate. </a:t>
            </a:r>
          </a:p>
        </p:txBody>
      </p:sp>
      <p:sp>
        <p:nvSpPr>
          <p:cNvPr id="4" name="Slide Number Placeholder 3">
            <a:extLst>
              <a:ext uri="{FF2B5EF4-FFF2-40B4-BE49-F238E27FC236}">
                <a16:creationId xmlns:a16="http://schemas.microsoft.com/office/drawing/2014/main" id="{FC836B1C-DFA6-407D-AE39-9CA4632EB953}"/>
              </a:ext>
            </a:extLst>
          </p:cNvPr>
          <p:cNvSpPr>
            <a:spLocks noGrp="1"/>
          </p:cNvSpPr>
          <p:nvPr>
            <p:ph type="sldNum" sz="quarter" idx="12"/>
          </p:nvPr>
        </p:nvSpPr>
        <p:spPr/>
        <p:txBody>
          <a:bodyPr/>
          <a:lstStyle/>
          <a:p>
            <a:fld id="{D47C6A6E-F6BB-4697-B856-8A66036D8304}" type="slidenum">
              <a:rPr lang="en-US" smtClean="0"/>
              <a:t>50</a:t>
            </a:fld>
            <a:endParaRPr lang="en-US"/>
          </a:p>
        </p:txBody>
      </p:sp>
    </p:spTree>
    <p:extLst>
      <p:ext uri="{BB962C8B-B14F-4D97-AF65-F5344CB8AC3E}">
        <p14:creationId xmlns:p14="http://schemas.microsoft.com/office/powerpoint/2010/main" val="2617144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606778" y="682625"/>
            <a:ext cx="10978444" cy="6175375"/>
          </a:xfrm>
          <a:prstGeom prst="rect">
            <a:avLst/>
          </a:prstGeom>
        </p:spPr>
      </p:pic>
      <p:sp>
        <p:nvSpPr>
          <p:cNvPr id="2" name="Title 1"/>
          <p:cNvSpPr>
            <a:spLocks noGrp="1"/>
          </p:cNvSpPr>
          <p:nvPr>
            <p:ph type="title"/>
          </p:nvPr>
        </p:nvSpPr>
        <p:spPr>
          <a:xfrm>
            <a:off x="838200" y="365125"/>
            <a:ext cx="10515600" cy="318269"/>
          </a:xfrm>
        </p:spPr>
        <p:txBody>
          <a:bodyPr>
            <a:normAutofit fontScale="90000"/>
          </a:bodyPr>
          <a:lstStyle/>
          <a:p>
            <a:r>
              <a:rPr lang="en-US" dirty="0"/>
              <a:t>Research Gate sent this to Pontius</a:t>
            </a:r>
          </a:p>
        </p:txBody>
      </p:sp>
      <p:sp>
        <p:nvSpPr>
          <p:cNvPr id="4" name="Slide Number Placeholder 3"/>
          <p:cNvSpPr>
            <a:spLocks noGrp="1"/>
          </p:cNvSpPr>
          <p:nvPr>
            <p:ph type="sldNum" sz="quarter" idx="12"/>
          </p:nvPr>
        </p:nvSpPr>
        <p:spPr/>
        <p:txBody>
          <a:bodyPr/>
          <a:lstStyle/>
          <a:p>
            <a:fld id="{D47C6A6E-F6BB-4697-B856-8A66036D8304}" type="slidenum">
              <a:rPr lang="en-US" smtClean="0"/>
              <a:t>51</a:t>
            </a:fld>
            <a:endParaRPr lang="en-US"/>
          </a:p>
        </p:txBody>
      </p:sp>
    </p:spTree>
    <p:extLst>
      <p:ext uri="{BB962C8B-B14F-4D97-AF65-F5344CB8AC3E}">
        <p14:creationId xmlns:p14="http://schemas.microsoft.com/office/powerpoint/2010/main" val="90101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606778" y="682625"/>
            <a:ext cx="10978444" cy="6175375"/>
          </a:xfrm>
          <a:prstGeom prst="rect">
            <a:avLst/>
          </a:prstGeom>
        </p:spPr>
      </p:pic>
      <p:sp>
        <p:nvSpPr>
          <p:cNvPr id="2" name="Title 1"/>
          <p:cNvSpPr>
            <a:spLocks noGrp="1"/>
          </p:cNvSpPr>
          <p:nvPr>
            <p:ph type="title"/>
          </p:nvPr>
        </p:nvSpPr>
        <p:spPr>
          <a:xfrm>
            <a:off x="838200" y="365125"/>
            <a:ext cx="10515600" cy="318269"/>
          </a:xfrm>
        </p:spPr>
        <p:txBody>
          <a:bodyPr>
            <a:normAutofit fontScale="90000"/>
          </a:bodyPr>
          <a:lstStyle/>
          <a:p>
            <a:r>
              <a:rPr lang="en-US" dirty="0"/>
              <a:t>Authors use SVM for research on drug addiction </a:t>
            </a:r>
          </a:p>
        </p:txBody>
      </p:sp>
      <p:sp>
        <p:nvSpPr>
          <p:cNvPr id="4" name="Slide Number Placeholder 3"/>
          <p:cNvSpPr>
            <a:spLocks noGrp="1"/>
          </p:cNvSpPr>
          <p:nvPr>
            <p:ph type="sldNum" sz="quarter" idx="12"/>
          </p:nvPr>
        </p:nvSpPr>
        <p:spPr/>
        <p:txBody>
          <a:bodyPr/>
          <a:lstStyle/>
          <a:p>
            <a:fld id="{D47C6A6E-F6BB-4697-B856-8A66036D8304}" type="slidenum">
              <a:rPr lang="en-US" smtClean="0"/>
              <a:t>52</a:t>
            </a:fld>
            <a:endParaRPr lang="en-US"/>
          </a:p>
        </p:txBody>
      </p:sp>
      <p:sp>
        <p:nvSpPr>
          <p:cNvPr id="3" name="Rectangle 2">
            <a:extLst>
              <a:ext uri="{FF2B5EF4-FFF2-40B4-BE49-F238E27FC236}">
                <a16:creationId xmlns:a16="http://schemas.microsoft.com/office/drawing/2014/main" id="{4EA7C67B-A9A5-4CBC-8A1A-C13A0DFF9881}"/>
              </a:ext>
            </a:extLst>
          </p:cNvPr>
          <p:cNvSpPr/>
          <p:nvPr/>
        </p:nvSpPr>
        <p:spPr>
          <a:xfrm>
            <a:off x="6263148" y="2664542"/>
            <a:ext cx="4463846" cy="1101213"/>
          </a:xfrm>
          <a:prstGeom prst="rect">
            <a:avLst/>
          </a:prstGeom>
          <a:noFill/>
          <a:ln w="69850">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83471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165"/>
            <a:ext cx="12192000" cy="914719"/>
          </a:xfrm>
        </p:spPr>
        <p:txBody>
          <a:bodyPr/>
          <a:lstStyle/>
          <a:p>
            <a:r>
              <a:rPr lang="en-US" dirty="0"/>
              <a:t>Flow Matrix offers an alternative to Markov Matrix</a:t>
            </a:r>
          </a:p>
        </p:txBody>
      </p:sp>
      <p:sp>
        <p:nvSpPr>
          <p:cNvPr id="3" name="Content Placeholder 2"/>
          <p:cNvSpPr>
            <a:spLocks noGrp="1"/>
          </p:cNvSpPr>
          <p:nvPr>
            <p:ph idx="1"/>
          </p:nvPr>
        </p:nvSpPr>
        <p:spPr>
          <a:xfrm>
            <a:off x="0" y="833120"/>
            <a:ext cx="12192000" cy="5343843"/>
          </a:xfrm>
        </p:spPr>
        <p:txBody>
          <a:bodyPr/>
          <a:lstStyle/>
          <a:p>
            <a:pPr marL="0" indent="0">
              <a:buNone/>
            </a:pPr>
            <a:r>
              <a:rPr lang="en-US" dirty="0"/>
              <a:t>The literature on Moodle gives </a:t>
            </a:r>
          </a:p>
          <a:p>
            <a:pPr marL="0" indent="0">
              <a:buNone/>
            </a:pPr>
            <a:r>
              <a:rPr lang="en-US" dirty="0">
                <a:hlinkClick r:id="rId2"/>
              </a:rPr>
              <a:t>Measuring the temporal instability of land change using the Flow matrix</a:t>
            </a:r>
            <a:r>
              <a:rPr lang="en-US" dirty="0"/>
              <a:t> </a:t>
            </a:r>
          </a:p>
          <a:p>
            <a:pPr marL="0" indent="0">
              <a:buNone/>
            </a:pPr>
            <a:r>
              <a:rPr lang="en-US" dirty="0"/>
              <a:t>Jess Strzempko compared the behavior of the Flow and Markov matrices in her Masters research, then won an award at the AAG meeting. Strzempko is now working with Professor Pontius to publish this research while she has a cool GIS job that involves traveling to Ghana.</a:t>
            </a:r>
          </a:p>
        </p:txBody>
      </p:sp>
      <p:sp>
        <p:nvSpPr>
          <p:cNvPr id="4" name="Slide Number Placeholder 3"/>
          <p:cNvSpPr>
            <a:spLocks noGrp="1"/>
          </p:cNvSpPr>
          <p:nvPr>
            <p:ph type="sldNum" sz="quarter" idx="12"/>
          </p:nvPr>
        </p:nvSpPr>
        <p:spPr/>
        <p:txBody>
          <a:bodyPr/>
          <a:lstStyle/>
          <a:p>
            <a:fld id="{D47C6A6E-F6BB-4697-B856-8A66036D8304}" type="slidenum">
              <a:rPr lang="en-US" smtClean="0"/>
              <a:t>53</a:t>
            </a:fld>
            <a:endParaRPr lang="en-US"/>
          </a:p>
        </p:txBody>
      </p:sp>
      <p:pic>
        <p:nvPicPr>
          <p:cNvPr id="5" name="Content Placeholder 2"/>
          <p:cNvPicPr>
            <a:picLocks noChangeAspect="1"/>
          </p:cNvPicPr>
          <p:nvPr/>
        </p:nvPicPr>
        <p:blipFill rotWithShape="1">
          <a:blip r:embed="rId3"/>
          <a:srcRect l="18100" t="19793" r="19854" b="4202"/>
          <a:stretch/>
        </p:blipFill>
        <p:spPr>
          <a:xfrm>
            <a:off x="330200" y="3548656"/>
            <a:ext cx="4634104" cy="3193111"/>
          </a:xfrm>
          <a:prstGeom prst="rect">
            <a:avLst/>
          </a:prstGeom>
        </p:spPr>
      </p:pic>
      <p:pic>
        <p:nvPicPr>
          <p:cNvPr id="6" name="Content Placeholder 4"/>
          <p:cNvPicPr>
            <a:picLocks noChangeAspect="1"/>
          </p:cNvPicPr>
          <p:nvPr/>
        </p:nvPicPr>
        <p:blipFill rotWithShape="1">
          <a:blip r:embed="rId4"/>
          <a:srcRect l="14672" t="24552" r="39686" b="14644"/>
          <a:stretch/>
        </p:blipFill>
        <p:spPr>
          <a:xfrm>
            <a:off x="5888727" y="3548657"/>
            <a:ext cx="4261113" cy="3193111"/>
          </a:xfrm>
          <a:prstGeom prst="rect">
            <a:avLst/>
          </a:prstGeom>
        </p:spPr>
      </p:pic>
    </p:spTree>
    <p:extLst>
      <p:ext uri="{BB962C8B-B14F-4D97-AF65-F5344CB8AC3E}">
        <p14:creationId xmlns:p14="http://schemas.microsoft.com/office/powerpoint/2010/main" val="3492392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Content Placeholder 2">
            <a:extLst>
              <a:ext uri="{FF2B5EF4-FFF2-40B4-BE49-F238E27FC236}">
                <a16:creationId xmlns:a16="http://schemas.microsoft.com/office/drawing/2014/main" id="{FCE7E72F-CAB0-854A-8461-A9F32CF2279D}"/>
              </a:ext>
            </a:extLst>
          </p:cNvPr>
          <p:cNvPicPr>
            <a:picLocks noChangeAspect="1"/>
          </p:cNvPicPr>
          <p:nvPr/>
        </p:nvPicPr>
        <p:blipFill>
          <a:blip r:embed="rId3"/>
          <a:stretch>
            <a:fillRect/>
          </a:stretch>
        </p:blipFill>
        <p:spPr>
          <a:xfrm>
            <a:off x="211187" y="261389"/>
            <a:ext cx="6227539" cy="3341180"/>
          </a:xfrm>
          <a:prstGeom prst="rect">
            <a:avLst/>
          </a:prstGeom>
        </p:spPr>
      </p:pic>
      <p:sp>
        <p:nvSpPr>
          <p:cNvPr id="3" name="TextBox 2">
            <a:extLst>
              <a:ext uri="{FF2B5EF4-FFF2-40B4-BE49-F238E27FC236}">
                <a16:creationId xmlns:a16="http://schemas.microsoft.com/office/drawing/2014/main" id="{6B178BB8-AED9-0631-491C-F5E8FAB0BF3D}"/>
              </a:ext>
            </a:extLst>
          </p:cNvPr>
          <p:cNvSpPr txBox="1"/>
          <p:nvPr/>
        </p:nvSpPr>
        <p:spPr>
          <a:xfrm>
            <a:off x="25084" y="3875747"/>
            <a:ext cx="6774380" cy="1015663"/>
          </a:xfrm>
          <a:prstGeom prst="rect">
            <a:avLst/>
          </a:prstGeom>
          <a:noFill/>
        </p:spPr>
        <p:txBody>
          <a:bodyPr wrap="square">
            <a:spAutoFit/>
          </a:bodyPr>
          <a:lstStyle/>
          <a:p>
            <a:pPr marL="211662" algn="just">
              <a:buClr>
                <a:schemeClr val="accent2"/>
              </a:buClr>
              <a:buSzPts val="1100"/>
            </a:pPr>
            <a:r>
              <a:rPr lang="en-US" sz="1200" dirty="0">
                <a:solidFill>
                  <a:srgbClr val="FF0000"/>
                </a:solidFill>
              </a:rPr>
              <a:t>The was used mask in the REGRESS module as it makes out the built pixels, leaving only the non-built pixels because these are the pixels that are candidates for being built in 1999 and the pixels, we are interested in. If we were to not mask out the already built pixels, we would not be able to distinguish between the pixels that are candidates for being built and those that are already built in the Potential for transition map, which is not useful for us in our analysis.</a:t>
            </a:r>
            <a:endParaRPr lang="en-US" sz="1200" dirty="0">
              <a:solidFill>
                <a:schemeClr val="accent2"/>
              </a:solidFill>
            </a:endParaRPr>
          </a:p>
        </p:txBody>
      </p:sp>
      <p:pic>
        <p:nvPicPr>
          <p:cNvPr id="9" name="Picture 8">
            <a:extLst>
              <a:ext uri="{FF2B5EF4-FFF2-40B4-BE49-F238E27FC236}">
                <a16:creationId xmlns:a16="http://schemas.microsoft.com/office/drawing/2014/main" id="{1B1DF747-FBEC-BC0B-7191-754403016CBD}"/>
              </a:ext>
            </a:extLst>
          </p:cNvPr>
          <p:cNvPicPr>
            <a:picLocks noChangeAspect="1"/>
          </p:cNvPicPr>
          <p:nvPr/>
        </p:nvPicPr>
        <p:blipFill>
          <a:blip r:embed="rId4"/>
          <a:stretch>
            <a:fillRect/>
          </a:stretch>
        </p:blipFill>
        <p:spPr>
          <a:xfrm>
            <a:off x="8955054" y="0"/>
            <a:ext cx="3236946" cy="2565400"/>
          </a:xfrm>
          <a:prstGeom prst="rect">
            <a:avLst/>
          </a:prstGeom>
        </p:spPr>
      </p:pic>
      <p:pic>
        <p:nvPicPr>
          <p:cNvPr id="11" name="Picture 10">
            <a:extLst>
              <a:ext uri="{FF2B5EF4-FFF2-40B4-BE49-F238E27FC236}">
                <a16:creationId xmlns:a16="http://schemas.microsoft.com/office/drawing/2014/main" id="{6811FB7A-DB33-B338-E659-B1B92677C879}"/>
              </a:ext>
            </a:extLst>
          </p:cNvPr>
          <p:cNvPicPr>
            <a:picLocks noChangeAspect="1"/>
          </p:cNvPicPr>
          <p:nvPr/>
        </p:nvPicPr>
        <p:blipFill>
          <a:blip r:embed="rId5"/>
          <a:stretch>
            <a:fillRect/>
          </a:stretch>
        </p:blipFill>
        <p:spPr>
          <a:xfrm>
            <a:off x="9218978" y="4383578"/>
            <a:ext cx="2947938" cy="2319867"/>
          </a:xfrm>
          <a:prstGeom prst="rect">
            <a:avLst/>
          </a:prstGeom>
        </p:spPr>
      </p:pic>
      <p:pic>
        <p:nvPicPr>
          <p:cNvPr id="13" name="Picture 12">
            <a:extLst>
              <a:ext uri="{FF2B5EF4-FFF2-40B4-BE49-F238E27FC236}">
                <a16:creationId xmlns:a16="http://schemas.microsoft.com/office/drawing/2014/main" id="{78B7B474-9964-957F-4F19-B5670B2FEAB3}"/>
              </a:ext>
            </a:extLst>
          </p:cNvPr>
          <p:cNvPicPr>
            <a:picLocks noChangeAspect="1"/>
          </p:cNvPicPr>
          <p:nvPr/>
        </p:nvPicPr>
        <p:blipFill>
          <a:blip r:embed="rId6"/>
          <a:stretch>
            <a:fillRect/>
          </a:stretch>
        </p:blipFill>
        <p:spPr>
          <a:xfrm>
            <a:off x="6915770" y="1972732"/>
            <a:ext cx="2638822" cy="2565401"/>
          </a:xfrm>
          <a:prstGeom prst="rect">
            <a:avLst/>
          </a:prstGeom>
        </p:spPr>
      </p:pic>
      <p:sp>
        <p:nvSpPr>
          <p:cNvPr id="14" name="TextBox 13">
            <a:extLst>
              <a:ext uri="{FF2B5EF4-FFF2-40B4-BE49-F238E27FC236}">
                <a16:creationId xmlns:a16="http://schemas.microsoft.com/office/drawing/2014/main" id="{0D4F792B-3863-65D6-EC65-EB4324298129}"/>
              </a:ext>
            </a:extLst>
          </p:cNvPr>
          <p:cNvSpPr txBox="1"/>
          <p:nvPr/>
        </p:nvSpPr>
        <p:spPr>
          <a:xfrm>
            <a:off x="4161334" y="2973292"/>
            <a:ext cx="2353734" cy="369332"/>
          </a:xfrm>
          <a:prstGeom prst="rect">
            <a:avLst/>
          </a:prstGeom>
          <a:noFill/>
        </p:spPr>
        <p:txBody>
          <a:bodyPr wrap="square" rtlCol="0">
            <a:spAutoFit/>
          </a:bodyPr>
          <a:lstStyle/>
          <a:p>
            <a:r>
              <a:rPr lang="en-US" dirty="0">
                <a:solidFill>
                  <a:srgbClr val="00B050"/>
                </a:solidFill>
              </a:rPr>
              <a:t>REGRESS Module</a:t>
            </a:r>
          </a:p>
        </p:txBody>
      </p:sp>
      <p:cxnSp>
        <p:nvCxnSpPr>
          <p:cNvPr id="16" name="Straight Arrow Connector 15">
            <a:extLst>
              <a:ext uri="{FF2B5EF4-FFF2-40B4-BE49-F238E27FC236}">
                <a16:creationId xmlns:a16="http://schemas.microsoft.com/office/drawing/2014/main" id="{4F5E7CE1-A026-D25A-CF48-E6547CF73215}"/>
              </a:ext>
            </a:extLst>
          </p:cNvPr>
          <p:cNvCxnSpPr/>
          <p:nvPr/>
        </p:nvCxnSpPr>
        <p:spPr>
          <a:xfrm flipV="1">
            <a:off x="10126133" y="2615052"/>
            <a:ext cx="0" cy="4233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0FC864C-916E-CC8E-9341-BBD0DB6A078F}"/>
              </a:ext>
            </a:extLst>
          </p:cNvPr>
          <p:cNvCxnSpPr>
            <a:cxnSpLocks/>
          </p:cNvCxnSpPr>
          <p:nvPr/>
        </p:nvCxnSpPr>
        <p:spPr>
          <a:xfrm flipH="1">
            <a:off x="9084733" y="3488267"/>
            <a:ext cx="753533" cy="474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51F28B-AAE7-5EBD-4117-5B2EE2F21CBC}"/>
              </a:ext>
            </a:extLst>
          </p:cNvPr>
          <p:cNvCxnSpPr>
            <a:cxnSpLocks/>
          </p:cNvCxnSpPr>
          <p:nvPr/>
        </p:nvCxnSpPr>
        <p:spPr>
          <a:xfrm>
            <a:off x="10535042" y="3913892"/>
            <a:ext cx="0" cy="4463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38157F8-34F0-2F50-DFAB-653E5C57DB34}"/>
              </a:ext>
            </a:extLst>
          </p:cNvPr>
          <p:cNvSpPr txBox="1"/>
          <p:nvPr/>
        </p:nvSpPr>
        <p:spPr>
          <a:xfrm>
            <a:off x="9838266" y="2951602"/>
            <a:ext cx="2353734" cy="1200329"/>
          </a:xfrm>
          <a:prstGeom prst="rect">
            <a:avLst/>
          </a:prstGeom>
          <a:noFill/>
        </p:spPr>
        <p:txBody>
          <a:bodyPr wrap="square" rtlCol="0">
            <a:spAutoFit/>
          </a:bodyPr>
          <a:lstStyle/>
          <a:p>
            <a:r>
              <a:rPr lang="en-US" dirty="0"/>
              <a:t>Mask</a:t>
            </a:r>
          </a:p>
          <a:p>
            <a:r>
              <a:rPr lang="en-US" dirty="0"/>
              <a:t>Elevation Bin </a:t>
            </a:r>
          </a:p>
          <a:p>
            <a:r>
              <a:rPr lang="en-US" dirty="0"/>
              <a:t>Potential for Transition Maps</a:t>
            </a:r>
          </a:p>
        </p:txBody>
      </p:sp>
      <p:sp>
        <p:nvSpPr>
          <p:cNvPr id="28" name="TextBox 27">
            <a:extLst>
              <a:ext uri="{FF2B5EF4-FFF2-40B4-BE49-F238E27FC236}">
                <a16:creationId xmlns:a16="http://schemas.microsoft.com/office/drawing/2014/main" id="{0B138251-6371-8DD0-205D-205202634D4C}"/>
              </a:ext>
            </a:extLst>
          </p:cNvPr>
          <p:cNvSpPr txBox="1"/>
          <p:nvPr/>
        </p:nvSpPr>
        <p:spPr>
          <a:xfrm>
            <a:off x="-3659" y="4700401"/>
            <a:ext cx="8958713" cy="1477328"/>
          </a:xfrm>
          <a:prstGeom prst="rect">
            <a:avLst/>
          </a:prstGeom>
          <a:noFill/>
        </p:spPr>
        <p:txBody>
          <a:bodyPr wrap="square">
            <a:spAutoFit/>
          </a:bodyPr>
          <a:lstStyle/>
          <a:p>
            <a:pPr marL="211662" algn="just">
              <a:buClr>
                <a:schemeClr val="accent2"/>
              </a:buClr>
              <a:buSzPts val="1100"/>
            </a:pPr>
            <a:endParaRPr lang="en-US" sz="1800" dirty="0">
              <a:solidFill>
                <a:srgbClr val="FF0000"/>
              </a:solidFill>
            </a:endParaRPr>
          </a:p>
          <a:p>
            <a:pPr marL="211662" algn="just">
              <a:buClr>
                <a:schemeClr val="accent2"/>
              </a:buClr>
              <a:buSzPts val="1100"/>
            </a:pPr>
            <a:r>
              <a:rPr lang="en-US" sz="1200" dirty="0">
                <a:solidFill>
                  <a:srgbClr val="FF0000"/>
                </a:solidFill>
              </a:rPr>
              <a:t>The REGRESS graph shows the elevation bins on the X-axis and the potential for transition from 1 to 2 on the y-axis, the peak of the regress line represents the elevation bin with the highest potential for transition identified by the MLP algorithm – which is at 29.24 meters with a Transition potential of .60. This is also a more frequent elevation value than the elevations of higher value. As elevation increases the Potential for Transition lowers slightly but still has a relatively high potential for transition compared to the values below 29.24 meters. Generally, it would appear the lowest elevations how the lowest Potential for transition but are much higher in frequency (darkest red), and that Potential for transition increases steeply until reaching 29.24, decreases at a steady rate and then plateauing at .50</a:t>
            </a:r>
            <a:endParaRPr lang="en-US" sz="1200" b="1" dirty="0">
              <a:solidFill>
                <a:schemeClr val="accent2"/>
              </a:solidFill>
            </a:endParaRPr>
          </a:p>
        </p:txBody>
      </p:sp>
      <p:sp>
        <p:nvSpPr>
          <p:cNvPr id="29" name="Oval 28">
            <a:extLst>
              <a:ext uri="{FF2B5EF4-FFF2-40B4-BE49-F238E27FC236}">
                <a16:creationId xmlns:a16="http://schemas.microsoft.com/office/drawing/2014/main" id="{09637F2B-BEA5-F28D-2A26-0E49A710AC53}"/>
              </a:ext>
            </a:extLst>
          </p:cNvPr>
          <p:cNvSpPr/>
          <p:nvPr/>
        </p:nvSpPr>
        <p:spPr>
          <a:xfrm>
            <a:off x="4057628" y="2853017"/>
            <a:ext cx="2002792" cy="64633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8EB4141-455D-40F0-AFBA-050F5E06184D}"/>
              </a:ext>
            </a:extLst>
          </p:cNvPr>
          <p:cNvSpPr>
            <a:spLocks noGrp="1"/>
          </p:cNvSpPr>
          <p:nvPr>
            <p:ph type="sldNum" sz="quarter" idx="12"/>
          </p:nvPr>
        </p:nvSpPr>
        <p:spPr/>
        <p:txBody>
          <a:bodyPr/>
          <a:lstStyle/>
          <a:p>
            <a:fld id="{D47C6A6E-F6BB-4697-B856-8A66036D8304}" type="slidenum">
              <a:rPr lang="en-US" smtClean="0"/>
              <a:t>6</a:t>
            </a:fld>
            <a:endParaRPr lang="en-US"/>
          </a:p>
        </p:txBody>
      </p:sp>
    </p:spTree>
    <p:extLst>
      <p:ext uri="{BB962C8B-B14F-4D97-AF65-F5344CB8AC3E}">
        <p14:creationId xmlns:p14="http://schemas.microsoft.com/office/powerpoint/2010/main" val="1304094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D0D47D-727F-F98A-4B01-4D2E28E2D2CD}"/>
              </a:ext>
            </a:extLst>
          </p:cNvPr>
          <p:cNvSpPr txBox="1"/>
          <p:nvPr/>
        </p:nvSpPr>
        <p:spPr>
          <a:xfrm>
            <a:off x="474133" y="946846"/>
            <a:ext cx="4195322" cy="4964308"/>
          </a:xfrm>
          <a:prstGeom prst="rect">
            <a:avLst/>
          </a:prstGeom>
          <a:noFill/>
        </p:spPr>
        <p:txBody>
          <a:bodyPr wrap="square">
            <a:spAutoFit/>
          </a:bodyPr>
          <a:lstStyle/>
          <a:p>
            <a:pPr marL="0" indent="0" algn="just">
              <a:lnSpc>
                <a:spcPct val="115000"/>
              </a:lnSpc>
              <a:buClr>
                <a:schemeClr val="dk1"/>
              </a:buClr>
              <a:buSzPts val="1100"/>
            </a:pPr>
            <a:r>
              <a:rPr lang="en-US" sz="1200" dirty="0">
                <a:solidFill>
                  <a:srgbClr val="FF0000"/>
                </a:solidFill>
              </a:rPr>
              <a:t>The most obvious difference is the mask. A4Potential for Transition Map has the pixels that were already built in 1985 masked out while the A2Run1 Suitability map does not have those pixels masked out, however after looking at GEOMOD parameters, I do not believe it is not possible to use a mask that removes the built pixels from the analysis because then GEOMOD would not be able to create an accurate Suitability map because it needs the built pixels to compare to the driver image in order to do so.</a:t>
            </a:r>
          </a:p>
          <a:p>
            <a:pPr marL="0" indent="0" algn="just">
              <a:lnSpc>
                <a:spcPct val="115000"/>
              </a:lnSpc>
              <a:buClr>
                <a:schemeClr val="dk1"/>
              </a:buClr>
              <a:buSzPts val="1100"/>
            </a:pPr>
            <a:endParaRPr lang="en-US" sz="1200" dirty="0">
              <a:solidFill>
                <a:srgbClr val="FF0000"/>
              </a:solidFill>
            </a:endParaRPr>
          </a:p>
          <a:p>
            <a:pPr marL="0" indent="0" algn="just">
              <a:lnSpc>
                <a:spcPct val="115000"/>
              </a:lnSpc>
              <a:buClr>
                <a:schemeClr val="dk1"/>
              </a:buClr>
              <a:buSzPts val="1100"/>
            </a:pPr>
            <a:r>
              <a:rPr lang="en-US" sz="1200" dirty="0">
                <a:solidFill>
                  <a:srgbClr val="FF0000"/>
                </a:solidFill>
              </a:rPr>
              <a:t>Something to note is that the two different maps have different scales/ranges.  A2Run1 has a range from -1(the mask) to 29 while Transition Potential map ranges from 0 to .60. Which makes visual comparison a little difficult. I made a REGRESS plot for A2Run1 using the same mask as the REGRESS for A2 in the previous slide. The peak suitability value is a little lower than the peak transition potential for A4 but they are similar and within a few meters of each other (29 vs around 25). So, for both maps, midrange elevations are the most suitable while the lowest are the least. In the suitability map the higher elevation are less suitable than in the Potential for Transition maps, however there is a spike around 70 meters where the suitability values increase but then decrease again.  </a:t>
            </a:r>
            <a:endParaRPr lang="en-US" sz="1200" dirty="0">
              <a:solidFill>
                <a:schemeClr val="accent2"/>
              </a:solidFill>
            </a:endParaRPr>
          </a:p>
        </p:txBody>
      </p:sp>
      <p:pic>
        <p:nvPicPr>
          <p:cNvPr id="5" name="Picture 4">
            <a:extLst>
              <a:ext uri="{FF2B5EF4-FFF2-40B4-BE49-F238E27FC236}">
                <a16:creationId xmlns:a16="http://schemas.microsoft.com/office/drawing/2014/main" id="{D227C3E2-C9C2-7C3A-66F4-00E61E6AF7FA}"/>
              </a:ext>
            </a:extLst>
          </p:cNvPr>
          <p:cNvPicPr>
            <a:picLocks noChangeAspect="1"/>
          </p:cNvPicPr>
          <p:nvPr/>
        </p:nvPicPr>
        <p:blipFill>
          <a:blip r:embed="rId3"/>
          <a:stretch>
            <a:fillRect/>
          </a:stretch>
        </p:blipFill>
        <p:spPr>
          <a:xfrm>
            <a:off x="5604933" y="3546669"/>
            <a:ext cx="5693744" cy="3054790"/>
          </a:xfrm>
          <a:prstGeom prst="rect">
            <a:avLst/>
          </a:prstGeom>
        </p:spPr>
      </p:pic>
      <p:pic>
        <p:nvPicPr>
          <p:cNvPr id="6" name="Picture 5">
            <a:extLst>
              <a:ext uri="{FF2B5EF4-FFF2-40B4-BE49-F238E27FC236}">
                <a16:creationId xmlns:a16="http://schemas.microsoft.com/office/drawing/2014/main" id="{C8C367E2-068D-2107-2B91-7D4268D2EB49}"/>
              </a:ext>
            </a:extLst>
          </p:cNvPr>
          <p:cNvPicPr>
            <a:picLocks noChangeAspect="1"/>
          </p:cNvPicPr>
          <p:nvPr/>
        </p:nvPicPr>
        <p:blipFill>
          <a:blip r:embed="rId4"/>
          <a:stretch>
            <a:fillRect/>
          </a:stretch>
        </p:blipFill>
        <p:spPr>
          <a:xfrm>
            <a:off x="8953590" y="0"/>
            <a:ext cx="3200400" cy="3111353"/>
          </a:xfrm>
          <a:prstGeom prst="rect">
            <a:avLst/>
          </a:prstGeom>
        </p:spPr>
      </p:pic>
      <p:pic>
        <p:nvPicPr>
          <p:cNvPr id="12" name="Picture 11">
            <a:extLst>
              <a:ext uri="{FF2B5EF4-FFF2-40B4-BE49-F238E27FC236}">
                <a16:creationId xmlns:a16="http://schemas.microsoft.com/office/drawing/2014/main" id="{98137111-1B3F-6A33-3D0E-134ED2433175}"/>
              </a:ext>
            </a:extLst>
          </p:cNvPr>
          <p:cNvPicPr>
            <a:picLocks noChangeAspect="1"/>
          </p:cNvPicPr>
          <p:nvPr/>
        </p:nvPicPr>
        <p:blipFill>
          <a:blip r:embed="rId5"/>
          <a:stretch>
            <a:fillRect/>
          </a:stretch>
        </p:blipFill>
        <p:spPr>
          <a:xfrm>
            <a:off x="4938648" y="56565"/>
            <a:ext cx="3752475" cy="2906768"/>
          </a:xfrm>
          <a:prstGeom prst="rect">
            <a:avLst/>
          </a:prstGeom>
        </p:spPr>
      </p:pic>
      <p:sp>
        <p:nvSpPr>
          <p:cNvPr id="13" name="TextBox 12">
            <a:extLst>
              <a:ext uri="{FF2B5EF4-FFF2-40B4-BE49-F238E27FC236}">
                <a16:creationId xmlns:a16="http://schemas.microsoft.com/office/drawing/2014/main" id="{46FE6CEC-0ED2-FA91-D69E-CAC55A1C2A54}"/>
              </a:ext>
            </a:extLst>
          </p:cNvPr>
          <p:cNvSpPr txBox="1"/>
          <p:nvPr/>
        </p:nvSpPr>
        <p:spPr>
          <a:xfrm>
            <a:off x="5031125" y="3046737"/>
            <a:ext cx="3560794" cy="369332"/>
          </a:xfrm>
          <a:prstGeom prst="rect">
            <a:avLst/>
          </a:prstGeom>
          <a:noFill/>
        </p:spPr>
        <p:txBody>
          <a:bodyPr wrap="square" rtlCol="0">
            <a:spAutoFit/>
          </a:bodyPr>
          <a:lstStyle/>
          <a:p>
            <a:r>
              <a:rPr lang="en-US" dirty="0">
                <a:solidFill>
                  <a:schemeClr val="accent6"/>
                </a:solidFill>
              </a:rPr>
              <a:t>A2 Run1 Suitability Map</a:t>
            </a:r>
          </a:p>
        </p:txBody>
      </p:sp>
      <p:sp>
        <p:nvSpPr>
          <p:cNvPr id="14" name="TextBox 13">
            <a:extLst>
              <a:ext uri="{FF2B5EF4-FFF2-40B4-BE49-F238E27FC236}">
                <a16:creationId xmlns:a16="http://schemas.microsoft.com/office/drawing/2014/main" id="{7F75C1DE-B8DC-36E0-9FC2-CDCE18FF93FF}"/>
              </a:ext>
            </a:extLst>
          </p:cNvPr>
          <p:cNvSpPr txBox="1"/>
          <p:nvPr/>
        </p:nvSpPr>
        <p:spPr>
          <a:xfrm>
            <a:off x="9065762" y="2995937"/>
            <a:ext cx="3560794" cy="369332"/>
          </a:xfrm>
          <a:prstGeom prst="rect">
            <a:avLst/>
          </a:prstGeom>
          <a:noFill/>
        </p:spPr>
        <p:txBody>
          <a:bodyPr wrap="square" rtlCol="0">
            <a:spAutoFit/>
          </a:bodyPr>
          <a:lstStyle/>
          <a:p>
            <a:r>
              <a:rPr lang="en-US" dirty="0">
                <a:solidFill>
                  <a:schemeClr val="accent6"/>
                </a:solidFill>
              </a:rPr>
              <a:t>A4 Transition Potential</a:t>
            </a:r>
          </a:p>
        </p:txBody>
      </p:sp>
      <p:sp>
        <p:nvSpPr>
          <p:cNvPr id="17" name="TextBox 16">
            <a:extLst>
              <a:ext uri="{FF2B5EF4-FFF2-40B4-BE49-F238E27FC236}">
                <a16:creationId xmlns:a16="http://schemas.microsoft.com/office/drawing/2014/main" id="{1F8E051C-09C8-45F9-56C5-A01EBD385745}"/>
              </a:ext>
            </a:extLst>
          </p:cNvPr>
          <p:cNvSpPr txBox="1"/>
          <p:nvPr/>
        </p:nvSpPr>
        <p:spPr>
          <a:xfrm>
            <a:off x="9065762" y="6037588"/>
            <a:ext cx="2353734" cy="369332"/>
          </a:xfrm>
          <a:prstGeom prst="rect">
            <a:avLst/>
          </a:prstGeom>
          <a:noFill/>
        </p:spPr>
        <p:txBody>
          <a:bodyPr wrap="square" rtlCol="0">
            <a:spAutoFit/>
          </a:bodyPr>
          <a:lstStyle/>
          <a:p>
            <a:r>
              <a:rPr lang="en-US" dirty="0">
                <a:solidFill>
                  <a:srgbClr val="00B050"/>
                </a:solidFill>
              </a:rPr>
              <a:t>REGRESS Module A2</a:t>
            </a:r>
          </a:p>
        </p:txBody>
      </p:sp>
      <p:sp>
        <p:nvSpPr>
          <p:cNvPr id="18" name="Oval 17">
            <a:extLst>
              <a:ext uri="{FF2B5EF4-FFF2-40B4-BE49-F238E27FC236}">
                <a16:creationId xmlns:a16="http://schemas.microsoft.com/office/drawing/2014/main" id="{B40094BD-731C-B73F-DC43-677CEF681C29}"/>
              </a:ext>
            </a:extLst>
          </p:cNvPr>
          <p:cNvSpPr/>
          <p:nvPr/>
        </p:nvSpPr>
        <p:spPr>
          <a:xfrm>
            <a:off x="8953590" y="5899089"/>
            <a:ext cx="2269478" cy="64633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60A5997-D140-41C1-BA68-0959250D05EA}"/>
              </a:ext>
            </a:extLst>
          </p:cNvPr>
          <p:cNvSpPr>
            <a:spLocks noGrp="1"/>
          </p:cNvSpPr>
          <p:nvPr>
            <p:ph type="sldNum" sz="quarter" idx="12"/>
          </p:nvPr>
        </p:nvSpPr>
        <p:spPr/>
        <p:txBody>
          <a:bodyPr/>
          <a:lstStyle/>
          <a:p>
            <a:fld id="{D47C6A6E-F6BB-4697-B856-8A66036D8304}" type="slidenum">
              <a:rPr lang="en-US" smtClean="0"/>
              <a:t>7</a:t>
            </a:fld>
            <a:endParaRPr lang="en-US"/>
          </a:p>
        </p:txBody>
      </p:sp>
    </p:spTree>
    <p:extLst>
      <p:ext uri="{BB962C8B-B14F-4D97-AF65-F5344CB8AC3E}">
        <p14:creationId xmlns:p14="http://schemas.microsoft.com/office/powerpoint/2010/main" val="2202202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827469"/>
          </a:xfrm>
        </p:spPr>
        <p:txBody>
          <a:bodyPr>
            <a:normAutofit fontScale="90000"/>
          </a:bodyPr>
          <a:lstStyle/>
          <a:p>
            <a:r>
              <a:rPr lang="en-US" dirty="0"/>
              <a:t>How would you train your biological lab technicians to develop the skill to distinguish between no disease and a rare disease that occurs in 2% of the human population?</a:t>
            </a:r>
          </a:p>
        </p:txBody>
      </p:sp>
      <p:sp>
        <p:nvSpPr>
          <p:cNvPr id="3" name="Content Placeholder 2"/>
          <p:cNvSpPr>
            <a:spLocks noGrp="1"/>
          </p:cNvSpPr>
          <p:nvPr>
            <p:ph idx="1"/>
          </p:nvPr>
        </p:nvSpPr>
        <p:spPr>
          <a:xfrm>
            <a:off x="838200" y="2517057"/>
            <a:ext cx="10515600" cy="3659905"/>
          </a:xfrm>
        </p:spPr>
        <p:txBody>
          <a:bodyPr/>
          <a:lstStyle/>
          <a:p>
            <a:pPr marL="514350" indent="-514350">
              <a:buFont typeface="+mj-lt"/>
              <a:buAutoNum type="arabicPeriod"/>
            </a:pPr>
            <a:r>
              <a:rPr lang="en-US" dirty="0"/>
              <a:t>Would you give them 2 examples of the rare disease and 98 examples of no disease with the reason that only 2% of human population has the rare disease?</a:t>
            </a:r>
          </a:p>
          <a:p>
            <a:pPr marL="514350" indent="-514350">
              <a:buFont typeface="+mj-lt"/>
              <a:buAutoNum type="arabicPeriod"/>
            </a:pPr>
            <a:r>
              <a:rPr lang="en-US" dirty="0"/>
              <a:t>Would you give them 50 examples of the rare disease and 50 examples of no disease?</a:t>
            </a:r>
          </a:p>
        </p:txBody>
      </p:sp>
      <p:sp>
        <p:nvSpPr>
          <p:cNvPr id="4" name="Slide Number Placeholder 3"/>
          <p:cNvSpPr>
            <a:spLocks noGrp="1"/>
          </p:cNvSpPr>
          <p:nvPr>
            <p:ph type="sldNum" sz="quarter" idx="12"/>
          </p:nvPr>
        </p:nvSpPr>
        <p:spPr/>
        <p:txBody>
          <a:bodyPr/>
          <a:lstStyle/>
          <a:p>
            <a:fld id="{D47C6A6E-F6BB-4697-B856-8A66036D8304}" type="slidenum">
              <a:rPr lang="en-US" smtClean="0"/>
              <a:t>8</a:t>
            </a:fld>
            <a:endParaRPr lang="en-US"/>
          </a:p>
        </p:txBody>
      </p:sp>
    </p:spTree>
    <p:extLst>
      <p:ext uri="{BB962C8B-B14F-4D97-AF65-F5344CB8AC3E}">
        <p14:creationId xmlns:p14="http://schemas.microsoft.com/office/powerpoint/2010/main" val="113479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328BD-2CEE-4174-862E-04A3B44834A9}"/>
              </a:ext>
            </a:extLst>
          </p:cNvPr>
          <p:cNvSpPr>
            <a:spLocks noGrp="1"/>
          </p:cNvSpPr>
          <p:nvPr>
            <p:ph type="title"/>
          </p:nvPr>
        </p:nvSpPr>
        <p:spPr/>
        <p:txBody>
          <a:bodyPr/>
          <a:lstStyle/>
          <a:p>
            <a:r>
              <a:rPr lang="en-US" dirty="0"/>
              <a:t>MLP takes a sample of the map on the left to produce the map on the right</a:t>
            </a:r>
          </a:p>
        </p:txBody>
      </p:sp>
      <p:sp>
        <p:nvSpPr>
          <p:cNvPr id="3" name="Text Placeholder 2">
            <a:extLst>
              <a:ext uri="{FF2B5EF4-FFF2-40B4-BE49-F238E27FC236}">
                <a16:creationId xmlns:a16="http://schemas.microsoft.com/office/drawing/2014/main" id="{643EA8FB-306C-4D8E-9315-A6A3722CED19}"/>
              </a:ext>
            </a:extLst>
          </p:cNvPr>
          <p:cNvSpPr>
            <a:spLocks noGrp="1"/>
          </p:cNvSpPr>
          <p:nvPr>
            <p:ph type="body" idx="1"/>
          </p:nvPr>
        </p:nvSpPr>
        <p:spPr/>
        <p:txBody>
          <a:bodyPr>
            <a:normAutofit fontScale="92500"/>
          </a:bodyPr>
          <a:lstStyle/>
          <a:p>
            <a:r>
              <a:rPr lang="en-US" dirty="0"/>
              <a:t>Built gain in green is smaller than Non-Built Persistence in red</a:t>
            </a:r>
          </a:p>
        </p:txBody>
      </p:sp>
      <p:pic>
        <p:nvPicPr>
          <p:cNvPr id="8" name="Content Placeholder 7">
            <a:extLst>
              <a:ext uri="{FF2B5EF4-FFF2-40B4-BE49-F238E27FC236}">
                <a16:creationId xmlns:a16="http://schemas.microsoft.com/office/drawing/2014/main" id="{5B7A2D02-4FE4-43B6-8D4A-1FCBDA690FA4}"/>
              </a:ext>
            </a:extLst>
          </p:cNvPr>
          <p:cNvPicPr>
            <a:picLocks noGrp="1" noChangeAspect="1"/>
          </p:cNvPicPr>
          <p:nvPr>
            <p:ph sz="half" idx="2"/>
          </p:nvPr>
        </p:nvPicPr>
        <p:blipFill>
          <a:blip r:embed="rId2"/>
          <a:stretch>
            <a:fillRect/>
          </a:stretch>
        </p:blipFill>
        <p:spPr>
          <a:xfrm>
            <a:off x="1656436" y="2794614"/>
            <a:ext cx="3524491" cy="3105509"/>
          </a:xfrm>
          <a:prstGeom prst="rect">
            <a:avLst/>
          </a:prstGeom>
        </p:spPr>
      </p:pic>
      <p:sp>
        <p:nvSpPr>
          <p:cNvPr id="5" name="Text Placeholder 4">
            <a:extLst>
              <a:ext uri="{FF2B5EF4-FFF2-40B4-BE49-F238E27FC236}">
                <a16:creationId xmlns:a16="http://schemas.microsoft.com/office/drawing/2014/main" id="{B3FDC698-1D00-44EC-B053-FD7BEFBF33DF}"/>
              </a:ext>
            </a:extLst>
          </p:cNvPr>
          <p:cNvSpPr>
            <a:spLocks noGrp="1"/>
          </p:cNvSpPr>
          <p:nvPr>
            <p:ph type="body" sz="quarter" idx="3"/>
          </p:nvPr>
        </p:nvSpPr>
        <p:spPr/>
        <p:txBody>
          <a:bodyPr>
            <a:normAutofit fontScale="92500"/>
          </a:bodyPr>
          <a:lstStyle/>
          <a:p>
            <a:r>
              <a:rPr lang="en-US" dirty="0"/>
              <a:t>MLP uses only the red and yellow where number of red = number of yellow</a:t>
            </a:r>
          </a:p>
        </p:txBody>
      </p:sp>
      <p:pic>
        <p:nvPicPr>
          <p:cNvPr id="9" name="Content Placeholder 8">
            <a:extLst>
              <a:ext uri="{FF2B5EF4-FFF2-40B4-BE49-F238E27FC236}">
                <a16:creationId xmlns:a16="http://schemas.microsoft.com/office/drawing/2014/main" id="{D0D76D55-E9E5-4299-918F-90DE6AD5E6CB}"/>
              </a:ext>
            </a:extLst>
          </p:cNvPr>
          <p:cNvPicPr>
            <a:picLocks noGrp="1" noChangeAspect="1"/>
          </p:cNvPicPr>
          <p:nvPr>
            <p:ph sz="quarter" idx="4"/>
          </p:nvPr>
        </p:nvPicPr>
        <p:blipFill>
          <a:blip r:embed="rId3"/>
          <a:stretch>
            <a:fillRect/>
          </a:stretch>
        </p:blipFill>
        <p:spPr>
          <a:xfrm>
            <a:off x="6587753" y="2748606"/>
            <a:ext cx="4352081" cy="3197525"/>
          </a:xfrm>
          <a:prstGeom prst="rect">
            <a:avLst/>
          </a:prstGeom>
        </p:spPr>
      </p:pic>
      <p:sp>
        <p:nvSpPr>
          <p:cNvPr id="7" name="Slide Number Placeholder 6">
            <a:extLst>
              <a:ext uri="{FF2B5EF4-FFF2-40B4-BE49-F238E27FC236}">
                <a16:creationId xmlns:a16="http://schemas.microsoft.com/office/drawing/2014/main" id="{CA53E7B4-4BA5-4913-A6FE-02C1C9764A77}"/>
              </a:ext>
            </a:extLst>
          </p:cNvPr>
          <p:cNvSpPr>
            <a:spLocks noGrp="1"/>
          </p:cNvSpPr>
          <p:nvPr>
            <p:ph type="sldNum" sz="quarter" idx="12"/>
          </p:nvPr>
        </p:nvSpPr>
        <p:spPr/>
        <p:txBody>
          <a:bodyPr/>
          <a:lstStyle/>
          <a:p>
            <a:fld id="{D47C6A6E-F6BB-4697-B856-8A66036D8304}" type="slidenum">
              <a:rPr lang="en-US" smtClean="0"/>
              <a:t>9</a:t>
            </a:fld>
            <a:endParaRPr lang="en-US"/>
          </a:p>
        </p:txBody>
      </p:sp>
    </p:spTree>
    <p:extLst>
      <p:ext uri="{BB962C8B-B14F-4D97-AF65-F5344CB8AC3E}">
        <p14:creationId xmlns:p14="http://schemas.microsoft.com/office/powerpoint/2010/main" val="286401176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3903</TotalTime>
  <Words>3588</Words>
  <Application>Microsoft Office PowerPoint</Application>
  <PresentationFormat>Widescreen</PresentationFormat>
  <Paragraphs>267</Paragraphs>
  <Slides>53</Slides>
  <Notes>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53</vt:i4>
      </vt:variant>
    </vt:vector>
  </HeadingPairs>
  <TitlesOfParts>
    <vt:vector size="64" baseType="lpstr">
      <vt:lpstr>Algerian</vt:lpstr>
      <vt:lpstr>Arial</vt:lpstr>
      <vt:lpstr>Calibri</vt:lpstr>
      <vt:lpstr>Calibri Light</vt:lpstr>
      <vt:lpstr>Georgia Pro</vt:lpstr>
      <vt:lpstr>MS Shell Dlg 2</vt:lpstr>
      <vt:lpstr>Wingdings</vt:lpstr>
      <vt:lpstr>Wingdings 3</vt:lpstr>
      <vt:lpstr>Office Theme</vt:lpstr>
      <vt:lpstr>Madison</vt:lpstr>
      <vt:lpstr>1_Simple Light</vt:lpstr>
      <vt:lpstr>Agenda for GEOG260/360 GIS &amp; Land Change Models</vt:lpstr>
      <vt:lpstr>C.U.G.A. (Clark Undergraduate Geography Association)</vt:lpstr>
      <vt:lpstr>PowerPoint Presentation</vt:lpstr>
      <vt:lpstr>PowerPoint Presentation</vt:lpstr>
      <vt:lpstr>PowerPoint Presentation</vt:lpstr>
      <vt:lpstr>PowerPoint Presentation</vt:lpstr>
      <vt:lpstr>PowerPoint Presentation</vt:lpstr>
      <vt:lpstr>How would you train your biological lab technicians to develop the skill to distinguish between no disease and a rare disease that occurs in 2% of the human population?</vt:lpstr>
      <vt:lpstr>MLP takes a sample of the map on the left to produce the map on the right</vt:lpstr>
      <vt:lpstr>How should we interpret the numerical values of the transition potentials?</vt:lpstr>
      <vt:lpstr>Distribution shows change during 1971-1985.</vt:lpstr>
      <vt:lpstr>LCM considers only the non-Built at 1971. LCM ignores the history before 1971.</vt:lpstr>
      <vt:lpstr>LCM samples the signal of 1971-1985 change so that Gain of Built equals Persistence of Non-Built</vt:lpstr>
      <vt:lpstr>This is same data as previous slide concerning Non-Built at 1985</vt:lpstr>
      <vt:lpstr>This is same data as previous slide concerning Non-Built at 1985</vt:lpstr>
      <vt:lpstr>MLP creates a smooth relationship of transition potential as a function of elevation</vt:lpstr>
      <vt:lpstr>MLP creates this relationship based on random selection among pixels of Non-Built Persistence 1971-1985</vt:lpstr>
      <vt:lpstr>Why would MLP create a different relationship when running the software with the same inputs?</vt:lpstr>
      <vt:lpstr>The relative rank is consistent across MLP runs and LCM uses only the ranks for allocation.</vt:lpstr>
      <vt:lpstr>Modeling Vocabulary</vt:lpstr>
      <vt:lpstr>Assignment 6</vt:lpstr>
      <vt:lpstr>Maps of Forest, Other, Built</vt:lpstr>
      <vt:lpstr>Maps of Forest, Other, Built</vt:lpstr>
      <vt:lpstr>Maps of Forest, Other, Built</vt:lpstr>
      <vt:lpstr>Crosstab of 1971, 1985, 1999. 1=Forest, 2=Other, 3=Built</vt:lpstr>
      <vt:lpstr>Maps of Forest, Other, Built 1971-1985</vt:lpstr>
      <vt:lpstr>Maps of Forest, Other, Built 1985-1999</vt:lpstr>
      <vt:lpstr>Assignment 6’s one independent variable</vt:lpstr>
      <vt:lpstr>Assignment 6</vt:lpstr>
      <vt:lpstr>PowerPoint Presentation</vt:lpstr>
      <vt:lpstr>Assignment 6</vt:lpstr>
      <vt:lpstr>Notice exact three transitions are positive</vt:lpstr>
      <vt:lpstr>Click Group all, so distance determines all transitions.</vt:lpstr>
      <vt:lpstr>Assignment 6</vt:lpstr>
      <vt:lpstr>Assignment 6</vt:lpstr>
      <vt:lpstr>This illustrates Logistic Regression without sampling. Assignment 6 uses SVM and Decision Forest.</vt:lpstr>
      <vt:lpstr>Prediction Date is 1999, which makes the duration of calibration interval the same as the prediction interval</vt:lpstr>
      <vt:lpstr>Markov Matrix gives the proportion, not probability, of the earlier category in each row that transitions to a later category in the column. Other and Built compete to gain from Forest.</vt:lpstr>
      <vt:lpstr>Use CROSSTAB to create validation map</vt:lpstr>
      <vt:lpstr>Interpret each combination</vt:lpstr>
      <vt:lpstr>1 | 1 | 1 is a Correct Rejection of Forest  2 | 2 | 2 is a Correct Rejection of what? </vt:lpstr>
      <vt:lpstr>This map is validation of simulation that uses Logistic Regression. Wrong Hit is reference change simulated as change to the wrong gaining category. Unpredicted is a transition that exists in the reference change during 1985-1999 but that LCM did not try to predict, perhaps because the transition did not exist during 1971-1985.</vt:lpstr>
      <vt:lpstr>Forest to Other transition potential</vt:lpstr>
      <vt:lpstr>Forest to Built transition potential</vt:lpstr>
      <vt:lpstr>Other to Built transition potential</vt:lpstr>
      <vt:lpstr>Logistic Regression transition potential from Forest to Other </vt:lpstr>
      <vt:lpstr>Logistic Regression transition potential from Forest to Other </vt:lpstr>
      <vt:lpstr>Logistic Regression transition potential from Forest to Built</vt:lpstr>
      <vt:lpstr>Other to Built transition potentials are zero for 1985 Other. Forest to Built transitional potentials are zero for 1985 Forest.</vt:lpstr>
      <vt:lpstr>Definitions of Overfit and Underfit</vt:lpstr>
      <vt:lpstr>Research Gate sent this to Pontius</vt:lpstr>
      <vt:lpstr>Authors use SVM for research on drug addiction </vt:lpstr>
      <vt:lpstr>Flow Matrix offers an alternative to Markov Matrix</vt:lpstr>
    </vt:vector>
  </TitlesOfParts>
  <Company>Clark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GEOG260 and GEOG360 GIS &amp; Land Change Models</dc:title>
  <dc:creator>Robert Pontius</dc:creator>
  <cp:lastModifiedBy>Robert Pontius</cp:lastModifiedBy>
  <cp:revision>552</cp:revision>
  <dcterms:created xsi:type="dcterms:W3CDTF">2019-08-14T08:35:27Z</dcterms:created>
  <dcterms:modified xsi:type="dcterms:W3CDTF">2023-10-09T14:22:07Z</dcterms:modified>
</cp:coreProperties>
</file>